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5143500" cx="9144000"/>
  <p:notesSz cx="6858000" cy="9144000"/>
  <p:embeddedFontLst>
    <p:embeddedFont>
      <p:font typeface="Proxima Nova"/>
      <p:regular r:id="rId45"/>
      <p:bold r:id="rId46"/>
      <p:italic r:id="rId47"/>
      <p:boldItalic r:id="rId48"/>
    </p:embeddedFont>
    <p:embeddedFont>
      <p:font typeface="Oswald"/>
      <p:regular r:id="rId49"/>
      <p:bold r:id="rId50"/>
    </p:embeddedFont>
    <p:embeddedFont>
      <p:font typeface="Roboto Mon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ProximaNova-bold.fntdata"/><Relationship Id="rId45"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roximaNova-boldItalic.fntdata"/><Relationship Id="rId47" Type="http://schemas.openxmlformats.org/officeDocument/2006/relationships/font" Target="fonts/ProximaNova-italic.fntdata"/><Relationship Id="rId49"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Mono-regular.fntdata"/><Relationship Id="rId50" Type="http://schemas.openxmlformats.org/officeDocument/2006/relationships/font" Target="fonts/Oswald-bold.fntdata"/><Relationship Id="rId53" Type="http://schemas.openxmlformats.org/officeDocument/2006/relationships/font" Target="fonts/RobotoMono-italic.fntdata"/><Relationship Id="rId52" Type="http://schemas.openxmlformats.org/officeDocument/2006/relationships/font" Target="fonts/RobotoMono-bold.fntdata"/><Relationship Id="rId11" Type="http://schemas.openxmlformats.org/officeDocument/2006/relationships/slide" Target="slides/slide7.xml"/><Relationship Id="rId10" Type="http://schemas.openxmlformats.org/officeDocument/2006/relationships/slide" Target="slides/slide6.xml"/><Relationship Id="rId54" Type="http://schemas.openxmlformats.org/officeDocument/2006/relationships/font" Target="fonts/RobotoMono-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a593310f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a593310f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cd19b677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cd19b677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These are our heroic archetypes. And they will become much more than spirit-animals for each facility. But before we get </a:t>
            </a:r>
            <a:r>
              <a:rPr lang="en" u="sng"/>
              <a:t>there</a:t>
            </a:r>
            <a:r>
              <a:rPr lang="en"/>
              <a:t>, let’s look at who they are.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Bushwick IS The New Breed: They are tragically hip people. A high concentration of “cool” lives here.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Queensbridge is represented by the All Week Warrior archetype. These people FIGHT — whether they work 2 jobs a day or have a CTO title.</a:t>
            </a:r>
            <a:br>
              <a:rPr lang="en"/>
            </a:br>
            <a:endParaRPr/>
          </a:p>
          <a:p>
            <a:pPr indent="-317500" lvl="0" marL="457200" rtl="0" algn="l">
              <a:spcBef>
                <a:spcPts val="0"/>
              </a:spcBef>
              <a:spcAft>
                <a:spcPts val="0"/>
              </a:spcAft>
              <a:buSzPts val="1400"/>
              <a:buChar char="●"/>
            </a:pPr>
            <a:r>
              <a:rPr lang="en"/>
              <a:t>Gowanus is our BKB OG. The people here have a strength and character to them that comes with age… and that strength + character also comes from being a beast in the boardroom and earning a pretty penny.</a:t>
            </a:r>
            <a:br>
              <a:rPr lang="en"/>
            </a:br>
            <a:endParaRPr/>
          </a:p>
          <a:p>
            <a:pPr indent="-317500" lvl="0" marL="457200" rtl="0" algn="l">
              <a:spcBef>
                <a:spcPts val="0"/>
              </a:spcBef>
              <a:spcAft>
                <a:spcPts val="0"/>
              </a:spcAft>
              <a:buSzPts val="1400"/>
              <a:buChar char="●"/>
            </a:pPr>
            <a:r>
              <a:rPr lang="en"/>
              <a:t>NOW we are going to dig into just some of the data behind these character portraits.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cd19b6777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cd19b6777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d64178ef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d64178ef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Total Bushwick Population: 135,837 people</a:t>
            </a:r>
            <a:br>
              <a:rPr lang="en">
                <a:solidFill>
                  <a:schemeClr val="dk1"/>
                </a:solidFill>
                <a:highlight>
                  <a:schemeClr val="lt1"/>
                </a:highlight>
              </a:rPr>
            </a:b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Bushwick is our LARGEST community. Even though Gowanus &amp; Queensbridge will have age brackets that show a higher percentage (relative to its total population) Bushwick has the most people in each and every age group.</a:t>
            </a:r>
            <a:br>
              <a:rPr lang="en">
                <a:solidFill>
                  <a:schemeClr val="dk1"/>
                </a:solidFill>
                <a:highlight>
                  <a:schemeClr val="lt1"/>
                </a:highlight>
              </a:rPr>
            </a:b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The strongest age brackets are 25 - 29 year olds at 13.4% (18,238	) of the local population, followed by 20 - 24 year olds at 11.0% (14,940). This is NYC’s new college town.</a:t>
            </a:r>
            <a:br>
              <a:rPr lang="en">
                <a:solidFill>
                  <a:schemeClr val="dk1"/>
                </a:solidFill>
                <a:highlight>
                  <a:schemeClr val="lt1"/>
                </a:highlight>
              </a:rPr>
            </a:b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Largest pop. of under-5 through 14 year olds</a:t>
            </a:r>
            <a:endParaRPr>
              <a:solidFill>
                <a:schemeClr val="dk1"/>
              </a:solidFill>
              <a:highlight>
                <a:schemeClr val="lt1"/>
              </a:highlight>
            </a:endParaRPr>
          </a:p>
          <a:p>
            <a:pPr indent="-317500" lvl="1" marL="914400" rtl="0" algn="l">
              <a:lnSpc>
                <a:spcPct val="150000"/>
              </a:lnSpc>
              <a:spcBef>
                <a:spcPts val="0"/>
              </a:spcBef>
              <a:spcAft>
                <a:spcPts val="0"/>
              </a:spcAft>
              <a:buClr>
                <a:schemeClr val="dk1"/>
              </a:buClr>
              <a:buSzPts val="1400"/>
              <a:buChar char="○"/>
            </a:pPr>
            <a:r>
              <a:rPr lang="en">
                <a:solidFill>
                  <a:schemeClr val="dk1"/>
                </a:solidFill>
                <a:highlight>
                  <a:schemeClr val="lt1"/>
                </a:highlight>
              </a:rPr>
              <a:t>Under 5 (8,561 — 6.3%)</a:t>
            </a:r>
            <a:endParaRPr>
              <a:solidFill>
                <a:schemeClr val="dk1"/>
              </a:solidFill>
              <a:highlight>
                <a:schemeClr val="lt1"/>
              </a:highlight>
            </a:endParaRPr>
          </a:p>
          <a:p>
            <a:pPr indent="-317500" lvl="1" marL="914400" rtl="0" algn="l">
              <a:lnSpc>
                <a:spcPct val="150000"/>
              </a:lnSpc>
              <a:spcBef>
                <a:spcPts val="0"/>
              </a:spcBef>
              <a:spcAft>
                <a:spcPts val="0"/>
              </a:spcAft>
              <a:buClr>
                <a:schemeClr val="dk1"/>
              </a:buClr>
              <a:buSzPts val="1400"/>
              <a:buChar char="○"/>
            </a:pPr>
            <a:r>
              <a:rPr lang="en">
                <a:solidFill>
                  <a:schemeClr val="dk1"/>
                </a:solidFill>
                <a:highlight>
                  <a:schemeClr val="lt1"/>
                </a:highlight>
              </a:rPr>
              <a:t>5 - 9 (8,280 — 6.1%)</a:t>
            </a:r>
            <a:endParaRPr>
              <a:solidFill>
                <a:schemeClr val="dk1"/>
              </a:solidFill>
              <a:highlight>
                <a:schemeClr val="lt1"/>
              </a:highlight>
            </a:endParaRPr>
          </a:p>
          <a:p>
            <a:pPr indent="-317500" lvl="1" marL="914400" rtl="0" algn="l">
              <a:lnSpc>
                <a:spcPct val="150000"/>
              </a:lnSpc>
              <a:spcBef>
                <a:spcPts val="0"/>
              </a:spcBef>
              <a:spcAft>
                <a:spcPts val="0"/>
              </a:spcAft>
              <a:buClr>
                <a:schemeClr val="dk1"/>
              </a:buClr>
              <a:buSzPts val="1400"/>
              <a:buChar char="○"/>
            </a:pPr>
            <a:r>
              <a:rPr lang="en">
                <a:solidFill>
                  <a:schemeClr val="dk1"/>
                </a:solidFill>
                <a:highlight>
                  <a:schemeClr val="lt1"/>
                </a:highlight>
              </a:rPr>
              <a:t>10 - 14 (8,245 — 6.1%)</a:t>
            </a:r>
            <a:endParaRPr>
              <a:solidFill>
                <a:schemeClr val="dk1"/>
              </a:solidFill>
              <a:highlight>
                <a:schemeClr val="lt1"/>
              </a:highlight>
            </a:endParaRPr>
          </a:p>
          <a:p>
            <a:pPr indent="-298450" lvl="2" marL="1371600" rtl="0" algn="l">
              <a:lnSpc>
                <a:spcPct val="150000"/>
              </a:lnSpc>
              <a:spcBef>
                <a:spcPts val="0"/>
              </a:spcBef>
              <a:spcAft>
                <a:spcPts val="0"/>
              </a:spcAft>
              <a:buClr>
                <a:schemeClr val="dk1"/>
              </a:buClr>
              <a:buSzPts val="1100"/>
              <a:buChar char="■"/>
            </a:pPr>
            <a:r>
              <a:rPr lang="en">
                <a:solidFill>
                  <a:schemeClr val="dk1"/>
                </a:solidFill>
                <a:highlight>
                  <a:schemeClr val="lt1"/>
                </a:highlight>
              </a:rPr>
              <a:t>Under 5 through 14: 25,086</a:t>
            </a:r>
            <a:endParaRPr>
              <a:solidFill>
                <a:schemeClr val="dk1"/>
              </a:solidFill>
              <a:highlight>
                <a:schemeClr val="lt1"/>
              </a:highlight>
            </a:endParaRPr>
          </a:p>
          <a:p>
            <a:pPr indent="0" lvl="0" marL="457200" rtl="0" algn="l">
              <a:lnSpc>
                <a:spcPct val="150000"/>
              </a:lnSpc>
              <a:spcBef>
                <a:spcPts val="0"/>
              </a:spcBef>
              <a:spcAft>
                <a:spcPts val="0"/>
              </a:spcAft>
              <a:buNone/>
            </a:pPr>
            <a:r>
              <a:t/>
            </a: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 The population is nearly evenly divided between:</a:t>
            </a:r>
            <a:endParaRPr>
              <a:solidFill>
                <a:schemeClr val="dk1"/>
              </a:solidFill>
              <a:highlight>
                <a:schemeClr val="lt1"/>
              </a:highlight>
            </a:endParaRPr>
          </a:p>
          <a:p>
            <a:pPr indent="-298450" lvl="1" marL="914400" rtl="0" algn="l">
              <a:lnSpc>
                <a:spcPct val="150000"/>
              </a:lnSpc>
              <a:spcBef>
                <a:spcPts val="0"/>
              </a:spcBef>
              <a:spcAft>
                <a:spcPts val="0"/>
              </a:spcAft>
              <a:buClr>
                <a:schemeClr val="dk1"/>
              </a:buClr>
              <a:buSzPts val="1100"/>
              <a:buChar char="○"/>
            </a:pPr>
            <a:r>
              <a:rPr lang="en">
                <a:solidFill>
                  <a:schemeClr val="dk1"/>
                </a:solidFill>
                <a:highlight>
                  <a:schemeClr val="lt1"/>
                </a:highlight>
              </a:rPr>
              <a:t>Family Households 57.6% </a:t>
            </a:r>
            <a:endParaRPr>
              <a:solidFill>
                <a:schemeClr val="dk1"/>
              </a:solidFill>
              <a:highlight>
                <a:schemeClr val="lt1"/>
              </a:highlight>
            </a:endParaRPr>
          </a:p>
          <a:p>
            <a:pPr indent="-298450" lvl="1" marL="914400" rtl="0" algn="l">
              <a:lnSpc>
                <a:spcPct val="150000"/>
              </a:lnSpc>
              <a:spcBef>
                <a:spcPts val="0"/>
              </a:spcBef>
              <a:spcAft>
                <a:spcPts val="0"/>
              </a:spcAft>
              <a:buClr>
                <a:schemeClr val="dk1"/>
              </a:buClr>
              <a:buSzPts val="1100"/>
              <a:buChar char="○"/>
            </a:pPr>
            <a:r>
              <a:rPr lang="en">
                <a:solidFill>
                  <a:schemeClr val="dk1"/>
                </a:solidFill>
                <a:highlight>
                  <a:schemeClr val="lt1"/>
                </a:highlight>
              </a:rPr>
              <a:t>Non-Family Households vs 42.4%. </a:t>
            </a:r>
            <a:endParaRPr>
              <a:solidFill>
                <a:schemeClr val="dk1"/>
              </a:solidFill>
            </a:endParaRPr>
          </a:p>
          <a:p>
            <a:pPr indent="0" lvl="0" marL="457200" rtl="0" algn="l">
              <a:lnSpc>
                <a:spcPct val="150000"/>
              </a:lnSpc>
              <a:spcBef>
                <a:spcPts val="0"/>
              </a:spcBef>
              <a:spcAft>
                <a:spcPts val="0"/>
              </a:spcAft>
              <a:buNone/>
            </a:pPr>
            <a:r>
              <a:t/>
            </a:r>
            <a:endParaRPr sz="900">
              <a:solidFill>
                <a:schemeClr val="dk1"/>
              </a:solidFill>
              <a:highlight>
                <a:schemeClr val="lt1"/>
              </a:highlight>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d69b89f8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d69b89f8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The largest income bracket is $50,000 to $74,999, made by 16.5% of the neighborhood. The second largest income bracket is Household income of less than $10,000, made by 14.2% of the neighborhood. The third largest income bracket is $35,000 to $49,999 made by 12.8% of the neighborhood.</a:t>
            </a:r>
            <a:endParaRPr>
              <a:solidFill>
                <a:schemeClr val="dk1"/>
              </a:solidFill>
              <a:highlight>
                <a:schemeClr val="lt1"/>
              </a:highlight>
            </a:endParaRPr>
          </a:p>
          <a:p>
            <a:pPr indent="0" lvl="0" marL="457200" rtl="0" algn="l">
              <a:lnSpc>
                <a:spcPct val="150000"/>
              </a:lnSpc>
              <a:spcBef>
                <a:spcPts val="0"/>
              </a:spcBef>
              <a:spcAft>
                <a:spcPts val="0"/>
              </a:spcAft>
              <a:buNone/>
            </a:pPr>
            <a:r>
              <a:t/>
            </a:r>
            <a:endParaRPr>
              <a:solidFill>
                <a:schemeClr val="dk1"/>
              </a:solidFill>
              <a:highlight>
                <a:schemeClr val="lt1"/>
              </a:highlight>
            </a:endParaRPr>
          </a:p>
          <a:p>
            <a:pPr indent="-285750" lvl="0" marL="457200" rtl="0" algn="l">
              <a:lnSpc>
                <a:spcPct val="150000"/>
              </a:lnSpc>
              <a:spcBef>
                <a:spcPts val="0"/>
              </a:spcBef>
              <a:spcAft>
                <a:spcPts val="0"/>
              </a:spcAft>
              <a:buClr>
                <a:schemeClr val="dk1"/>
              </a:buClr>
              <a:buSzPts val="900"/>
              <a:buFont typeface="Proxima Nova"/>
              <a:buChar char="●"/>
            </a:pPr>
            <a:r>
              <a:rPr lang="en">
                <a:solidFill>
                  <a:schemeClr val="dk1"/>
                </a:solidFill>
                <a:highlight>
                  <a:schemeClr val="lt1"/>
                </a:highlight>
              </a:rPr>
              <a:t>Education, the arts/entertainment, food service, and retail are the top industries Bushwick residents work in.</a:t>
            </a:r>
            <a:br>
              <a:rPr lang="en" sz="900">
                <a:solidFill>
                  <a:schemeClr val="dk1"/>
                </a:solidFill>
                <a:highlight>
                  <a:schemeClr val="lt1"/>
                </a:highlight>
                <a:latin typeface="Proxima Nova"/>
                <a:ea typeface="Proxima Nova"/>
                <a:cs typeface="Proxima Nova"/>
                <a:sym typeface="Proxima Nova"/>
              </a:rPr>
            </a:br>
            <a:endParaRPr sz="900">
              <a:solidFill>
                <a:schemeClr val="dk1"/>
              </a:solidFill>
              <a:highlight>
                <a:schemeClr val="lt1"/>
              </a:highlight>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d64178ef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d64178ef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Bushwick is predominantly “Hispanic/Latino (of any race),” accounting for 60.5% of the neighborhood. The remaining 39.5% is split between “Black or African American Alone” at 18.3% of the neighborhood and “White alone” at 14.8% of the neighborhood.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d7af0736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d7af0736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Bushwick is 50.1% female and 49.9% male. </a:t>
            </a:r>
            <a:br>
              <a:rPr lang="en">
                <a:solidFill>
                  <a:schemeClr val="dk1"/>
                </a:solidFill>
                <a:highlight>
                  <a:schemeClr val="lt1"/>
                </a:highlight>
              </a:rPr>
            </a:b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Our transgender population is completely unaccounted for — in all our neighborhoods. Sadly, the census has not developed any methods of addressing this. And it looks like the 2020 census will still leave LGBTQ+ people and communities unaccounted for.</a:t>
            </a:r>
            <a:endParaRPr>
              <a:solidFill>
                <a:schemeClr val="dk1"/>
              </a:solidFill>
              <a:highlight>
                <a:schemeClr val="lt1"/>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cd19b677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cd19b677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d64178ef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d64178ef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Total Queensbridge Population: 18,927 people</a:t>
            </a:r>
            <a:br>
              <a:rPr lang="en">
                <a:solidFill>
                  <a:schemeClr val="dk1"/>
                </a:solidFill>
                <a:highlight>
                  <a:schemeClr val="lt1"/>
                </a:highlight>
              </a:rPr>
            </a:b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The strongest age brackets are 25 - 29 year olds at 10.4% (1,964) of the local population, followed by 45 - 49 year olds at 9.8% (1,847), closely followed by 30 - 34 year olds at 8.8% (1,675) of the neighborhood.</a:t>
            </a:r>
            <a:br>
              <a:rPr lang="en">
                <a:solidFill>
                  <a:schemeClr val="dk1"/>
                </a:solidFill>
                <a:highlight>
                  <a:schemeClr val="lt1"/>
                </a:highlight>
              </a:rPr>
            </a:b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Font typeface="Proxima Nova"/>
              <a:buChar char="●"/>
            </a:pPr>
            <a:r>
              <a:rPr lang="en">
                <a:solidFill>
                  <a:schemeClr val="dk1"/>
                </a:solidFill>
                <a:highlight>
                  <a:schemeClr val="lt1"/>
                </a:highlight>
              </a:rPr>
              <a:t>The population is nearly evenly divided between Family Households and Non-Family Households: 56.6% vs 43.4%. </a:t>
            </a:r>
            <a:br>
              <a:rPr lang="en">
                <a:solidFill>
                  <a:schemeClr val="dk1"/>
                </a:solidFill>
                <a:highlight>
                  <a:schemeClr val="lt1"/>
                </a:highlight>
              </a:rPr>
            </a:br>
            <a:endParaRPr>
              <a:solidFill>
                <a:schemeClr val="dk1"/>
              </a:solidFill>
              <a:highlight>
                <a:schemeClr val="lt1"/>
              </a:highlight>
            </a:endParaRPr>
          </a:p>
          <a:p>
            <a:pPr indent="-285750" lvl="0" marL="457200" rtl="0" algn="l">
              <a:lnSpc>
                <a:spcPct val="150000"/>
              </a:lnSpc>
              <a:spcBef>
                <a:spcPts val="0"/>
              </a:spcBef>
              <a:spcAft>
                <a:spcPts val="0"/>
              </a:spcAft>
              <a:buClr>
                <a:schemeClr val="dk1"/>
              </a:buClr>
              <a:buSzPts val="900"/>
              <a:buFont typeface="Proxima Nova"/>
              <a:buChar char="●"/>
            </a:pPr>
            <a:r>
              <a:rPr lang="en">
                <a:solidFill>
                  <a:schemeClr val="dk1"/>
                </a:solidFill>
                <a:highlight>
                  <a:schemeClr val="lt1"/>
                </a:highlight>
              </a:rPr>
              <a:t>Queesbridges is </a:t>
            </a:r>
            <a:r>
              <a:rPr lang="en" u="sng">
                <a:solidFill>
                  <a:schemeClr val="dk1"/>
                </a:solidFill>
                <a:highlight>
                  <a:schemeClr val="lt1"/>
                </a:highlight>
              </a:rPr>
              <a:t>currently</a:t>
            </a:r>
            <a:r>
              <a:rPr lang="en">
                <a:solidFill>
                  <a:schemeClr val="dk1"/>
                </a:solidFill>
                <a:highlight>
                  <a:schemeClr val="lt1"/>
                </a:highlight>
              </a:rPr>
              <a:t> our smallest community. It is being heavily developed, and its future is not being foreshadowed by the current census. Our presence there is a true investment in the near future — and it is an opportunity to soon be seen as a “fixture” by the new wave of people who will be moving to Queensbridge/LIC</a:t>
            </a:r>
            <a:br>
              <a:rPr lang="en" sz="900">
                <a:solidFill>
                  <a:schemeClr val="dk1"/>
                </a:solidFill>
                <a:highlight>
                  <a:schemeClr val="lt1"/>
                </a:highlight>
                <a:latin typeface="Proxima Nova"/>
                <a:ea typeface="Proxima Nova"/>
                <a:cs typeface="Proxima Nova"/>
                <a:sym typeface="Proxima Nova"/>
              </a:rPr>
            </a:br>
            <a:endParaRPr sz="900">
              <a:solidFill>
                <a:schemeClr val="dk1"/>
              </a:solidFill>
              <a:highlight>
                <a:schemeClr val="lt1"/>
              </a:highlight>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solidFill>
                <a:schemeClr val="dk1"/>
              </a:solidFill>
              <a:highlight>
                <a:schemeClr val="lt1"/>
              </a:highlight>
              <a:latin typeface="Proxima Nova"/>
              <a:ea typeface="Proxima Nova"/>
              <a:cs typeface="Proxima Nova"/>
              <a:sym typeface="Proxima Nov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d6b96546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d6b96546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The largest income bracket is Household income of less than $10,000, made by 17.3% of the neighborhood. The second largest income bracket is $15,000 to $24,999, made by 15.6% of the neighborhood.</a:t>
            </a:r>
            <a:br>
              <a:rPr lang="en">
                <a:solidFill>
                  <a:schemeClr val="dk1"/>
                </a:solidFill>
                <a:highlight>
                  <a:schemeClr val="lt1"/>
                </a:highlight>
              </a:rPr>
            </a:b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That said, we see an even spread of the local population across the $25,000 to $74,999 range.</a:t>
            </a:r>
            <a:endParaRPr>
              <a:solidFill>
                <a:schemeClr val="dk1"/>
              </a:solidFill>
              <a:highlight>
                <a:schemeClr val="lt1"/>
              </a:highlight>
            </a:endParaRPr>
          </a:p>
          <a:p>
            <a:pPr indent="0" lvl="0" marL="457200" rtl="0" algn="l">
              <a:lnSpc>
                <a:spcPct val="150000"/>
              </a:lnSpc>
              <a:spcBef>
                <a:spcPts val="0"/>
              </a:spcBef>
              <a:spcAft>
                <a:spcPts val="0"/>
              </a:spcAft>
              <a:buNone/>
            </a:pPr>
            <a:r>
              <a:t/>
            </a: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Education, the arts/entertainment, food service, and retail are the top industries Queensbridge residents work in.</a:t>
            </a:r>
            <a:endParaRPr>
              <a:solidFill>
                <a:schemeClr val="dk1"/>
              </a:solidFill>
              <a:highlight>
                <a:schemeClr val="lt1"/>
              </a:highlight>
            </a:endParaRPr>
          </a:p>
          <a:p>
            <a:pPr indent="0" lvl="0" marL="0" rtl="0" algn="l">
              <a:lnSpc>
                <a:spcPct val="150000"/>
              </a:lnSpc>
              <a:spcBef>
                <a:spcPts val="0"/>
              </a:spcBef>
              <a:spcAft>
                <a:spcPts val="0"/>
              </a:spcAft>
              <a:buNone/>
            </a:pPr>
            <a:r>
              <a:t/>
            </a:r>
            <a:endParaRPr>
              <a:solidFill>
                <a:schemeClr val="dk1"/>
              </a:solidFill>
              <a:highlight>
                <a:schemeClr val="lt1"/>
              </a:highlight>
            </a:endParaRPr>
          </a:p>
          <a:p>
            <a:pPr indent="0" lvl="0" marL="0" rtl="0" algn="l">
              <a:lnSpc>
                <a:spcPct val="150000"/>
              </a:lnSpc>
              <a:spcBef>
                <a:spcPts val="0"/>
              </a:spcBef>
              <a:spcAft>
                <a:spcPts val="0"/>
              </a:spcAft>
              <a:buNone/>
            </a:pPr>
            <a:r>
              <a:rPr lang="en">
                <a:solidFill>
                  <a:schemeClr val="dk1"/>
                </a:solidFill>
                <a:highlight>
                  <a:schemeClr val="lt1"/>
                </a:highlight>
              </a:rPr>
              <a:t>DEVELOPMENTS AND AFFLUENCE NOT ACCOUNTED FOR IN THE CENSUS</a:t>
            </a:r>
            <a:endParaRPr>
              <a:solidFill>
                <a:schemeClr val="dk1"/>
              </a:solidFill>
              <a:highlight>
                <a:schemeClr val="lt1"/>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a593310f8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a593310f8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d6b96546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d6b96546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Queensbridge/LIC is predominantly “Hispanic/Latino (of any race),” accounting for 38.9% of the neighborhood. The remaining 61.1% is split between “Black or African American Alone” at 20.5% of the neighborhood, “Asian alone” at 19.6%, and “White alone” at 16.8% of the neighborhood.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a52feeb8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a52feeb8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Queensbridge/LIC is 52% female and 48% male.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d6d4c09ad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d6d4c09ad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d6b96546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d6b96546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Total Gowanus population: 73,881 people</a:t>
            </a:r>
            <a:br>
              <a:rPr lang="en">
                <a:solidFill>
                  <a:schemeClr val="dk1"/>
                </a:solidFill>
                <a:highlight>
                  <a:schemeClr val="lt1"/>
                </a:highlight>
              </a:rPr>
            </a:b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The strongest age brackets here are 30 - 34 year olds year olds at 12.5% (9,258)  of the local population, followed by 25 - 29 year olds at 11.5% (8,473), and 35 - 39 year olds at 11.2% (8,293) of the neighborhood.</a:t>
            </a:r>
            <a:br>
              <a:rPr lang="en">
                <a:solidFill>
                  <a:schemeClr val="dk1"/>
                </a:solidFill>
                <a:highlight>
                  <a:schemeClr val="lt1"/>
                </a:highlight>
              </a:rPr>
            </a:b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The population is nearly evenly divided between Family Households and Non-Family Households: 54.2% vs 45.8%. </a:t>
            </a:r>
            <a:endParaRPr>
              <a:solidFill>
                <a:schemeClr val="dk1"/>
              </a:solidFill>
              <a:highlight>
                <a:schemeClr val="lt1"/>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d6b96546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d6b96546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The largest income bracket is $200,000 or more, made by a considerable 23.9% of the neighborhood. The second largest income bracket is $100,000 to $149,999, made by 18.9% of the neighborhood, followed by $150,000 to $199,999 made by 13.2% of the neighborhood.</a:t>
            </a:r>
            <a:br>
              <a:rPr lang="en">
                <a:solidFill>
                  <a:schemeClr val="dk1"/>
                </a:solidFill>
                <a:highlight>
                  <a:schemeClr val="lt1"/>
                </a:highlight>
              </a:rPr>
            </a:b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Professional/scientific/management, education, the arts, finance/real estate, and information are the top industries Gowanus residents work in.</a:t>
            </a:r>
            <a:endParaRPr>
              <a:solidFill>
                <a:schemeClr val="dk1"/>
              </a:solidFill>
            </a:endParaRPr>
          </a:p>
          <a:p>
            <a:pPr indent="0" lvl="0" marL="457200" rtl="0" algn="l">
              <a:lnSpc>
                <a:spcPct val="150000"/>
              </a:lnSpc>
              <a:spcBef>
                <a:spcPts val="0"/>
              </a:spcBef>
              <a:spcAft>
                <a:spcPts val="0"/>
              </a:spcAft>
              <a:buNone/>
            </a:pPr>
            <a:r>
              <a:t/>
            </a:r>
            <a:endParaRPr>
              <a:solidFill>
                <a:schemeClr val="dk1"/>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Gowanus is the most stable neighborhood income-wise.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d6b965469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d6b96546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Gowanus is predominantly “White alone” accounting for 66.9% of the neighborhood. “Hispanic/Latino (of any race)” account for 16.7% of the population while “Asian alone” makes up 7% of the neighborhood, and “Black or African American Alone” makes up 4.4%.</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d7af07362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d7af07362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highlight>
                  <a:schemeClr val="lt1"/>
                </a:highlight>
              </a:rPr>
              <a:t>Gowanus is 51.9% female and 48.1% male.</a:t>
            </a:r>
            <a:endParaRPr>
              <a:solidFill>
                <a:schemeClr val="dk1"/>
              </a:solidFill>
              <a:highlight>
                <a:schemeClr val="lt1"/>
              </a:high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a593310f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a593310f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b1574e9a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b1574e9a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BKB: Be Your Hero’s heart and soul — the campaign’s driving force — is the “Meet Our Heroes” video series.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Meet Our Heroes tells our members’ stories through episodic, evocative, documentary video-shorts. We will discover who they are, where they come from, what communities they identify with, what being an individual in a community means, the joy and responsibility of that, and most importantly how Brooklyn Boulders empowers them.</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We will focus on relatable people with aspirational spirits. They are us, and they are who we want to be.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Their stories will live primarily on YouTube, but we will leverage a multi-channel approach to telling their stories.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With Bushwick and Queensbridge “Meet Our Heroes” videos we will share stories of self-actualization, reaching full potential, transformation. These stories will be the classic Hero’s Journey — people who go forth, break beyond boundaries, acquire newfound strength and personal insights, and find ways to give those gifts back to their communities. Whether it’s their family, friends, or neighborhood.</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With Gowanus, we will here stories from people who have reached the mountain top. We will hear stories from hardcore climbers with the presence of champions, and we will learn how they feel senses of hope, happiness, gratitude, and love when they see the youth — the future — training at BKB Gowanus. We will hear how this current generation of accomplished BKB climbers looks to invest their time and efforts into the children.</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Another strong narrative for Gowanus is one that speaks to the </a:t>
            </a:r>
            <a:r>
              <a:rPr lang="en"/>
              <a:t>trust, family, consistency, and dependability of BKB. It will be a story of strong bonds built with the BKB: Gowanus. It will be a story of how a family knows that BKB builds better futures for their children.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solidFill>
                <a:srgbClr val="FF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a593310f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a593310f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ccb224f3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ccb224f3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Read through ToC</a:t>
            </a:r>
            <a:endParaRPr b="1" u="sng"/>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b1574e9a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b1574e9a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Our heroes and their stories will provide us with a wealth of communication material.</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We have our owned media like social media to tell our members’ stories. This will allow for dynamic storytelling After their stories end on YouTube, we will be able to keep up with them and hear from them via IG posts, IG Stories, IGTV, and carefully promoted Facebook Live events.</a:t>
            </a:r>
            <a:br>
              <a:rPr lang="en"/>
            </a:br>
            <a:endParaRPr/>
          </a:p>
          <a:p>
            <a:pPr indent="-317500" lvl="0" marL="457200" rtl="0" algn="l">
              <a:spcBef>
                <a:spcPts val="0"/>
              </a:spcBef>
              <a:spcAft>
                <a:spcPts val="0"/>
              </a:spcAft>
              <a:buSzPts val="1400"/>
              <a:buChar char="●"/>
            </a:pPr>
            <a:r>
              <a:rPr lang="en"/>
              <a:t>Our members’ inspirational stories will also open up opportunities for media placement. We can craft a compelling hook here. Not many companies turn their actual customers into superheroes — superheroes they build quality content around. The more authentic, honest, and compelling our videos — the more we give media something to bite into.</a:t>
            </a:r>
            <a:br>
              <a:rPr lang="en"/>
            </a:br>
            <a:endParaRPr/>
          </a:p>
          <a:p>
            <a:pPr indent="-317500" lvl="0" marL="457200" rtl="0" algn="l">
              <a:spcBef>
                <a:spcPts val="0"/>
              </a:spcBef>
              <a:spcAft>
                <a:spcPts val="0"/>
              </a:spcAft>
              <a:buSzPts val="1400"/>
              <a:buChar char="●"/>
            </a:pPr>
            <a:r>
              <a:rPr lang="en"/>
              <a:t>Lastly our members — real people, real NEW YORKERS — will be the stars of our localized advertising, both outside/subway and digital. And let me tell you, as a born and raised New Yorker… the only thing that tops the idea of seeing myself on a subway ad is getting a bench dedicated to me in Central Park. Featuring our members as the focal point of our advertising will be powerful, it will be authentic, and we’ll be making people feel great.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a593310f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a593310f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d63c0ab2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d63c0ab2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a:t>And now we’re back to our heroic archetypes. These character breakdowns will allow for facility-specific merchandise opportunities. This will give further definition and differentiation between each location. And this facility-specific merch lays the foundation for what’s to come.</a:t>
            </a:r>
            <a:endParaRPr/>
          </a:p>
          <a:p>
            <a:pPr indent="0" lvl="0" marL="457200" rtl="0" algn="l">
              <a:lnSpc>
                <a:spcPct val="150000"/>
              </a:lnSpc>
              <a:spcBef>
                <a:spcPts val="0"/>
              </a:spcBef>
              <a:spcAft>
                <a:spcPts val="0"/>
              </a:spcAft>
              <a:buNone/>
            </a:pPr>
            <a:r>
              <a:t/>
            </a:r>
            <a:endParaRPr/>
          </a:p>
          <a:p>
            <a:pPr indent="-317500" lvl="0" marL="457200" rtl="0" algn="l">
              <a:lnSpc>
                <a:spcPct val="150000"/>
              </a:lnSpc>
              <a:spcBef>
                <a:spcPts val="0"/>
              </a:spcBef>
              <a:spcAft>
                <a:spcPts val="0"/>
              </a:spcAft>
              <a:buSzPts val="1400"/>
              <a:buChar char="●"/>
            </a:pPr>
            <a:r>
              <a:rPr lang="en"/>
              <a:t>But first, our events...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d63c0ab2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d63c0ab2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These sample events listed here are examples of what we can do to make our members really feel like superheroes. Ideally, each facility will get a healthy mix of “legitimate” heroic martial arts experiences AND fun, safe, and fantasy based experiences — like stunt workshops and fight choreography.</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We can then encourage our members to discover and develop their personal heroic identities. We will offer them airbrushing stations and face makeup/war paint stations.</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And then, of course, we need to put our heroes to the test with some Ninja Warrior style obstacle courses. I saw that was used in previous events, and it is just too cool of an opportunity to not use it here. And we have to offer it to each location.</a:t>
            </a:r>
            <a:br>
              <a:rPr lang="en">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We round these events out with nutrition by RxBar and beer provided by three distinct and loved local breweries.</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a593310f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a593310f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b1574e9a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b1574e9a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These are not just location-based character-archetypes. These aren’t just logos for facility-specific t-shirts.</a:t>
            </a:r>
            <a:br>
              <a:rPr lang="en">
                <a:solidFill>
                  <a:schemeClr val="dk1"/>
                </a:solidFill>
                <a:highlight>
                  <a:schemeClr val="lt1"/>
                </a:highlight>
              </a:rPr>
            </a:b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These are teams. And we will see our members compete in trials to represent their home facility.</a:t>
            </a:r>
            <a:br>
              <a:rPr lang="en">
                <a:solidFill>
                  <a:schemeClr val="dk1"/>
                </a:solidFill>
                <a:highlight>
                  <a:schemeClr val="lt1"/>
                </a:highlight>
              </a:rPr>
            </a:b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Our inaugural interfacility competition will be the culmination of our BKB: Be Your Hero campaign. We will declare a winning facility, and 1st, 2nd, and 3rd place individual participants.</a:t>
            </a:r>
            <a:br>
              <a:rPr lang="en">
                <a:solidFill>
                  <a:schemeClr val="dk1"/>
                </a:solidFill>
                <a:highlight>
                  <a:schemeClr val="lt1"/>
                </a:highlight>
              </a:rPr>
            </a:b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This will create a new culture at BKB. Within 3 years we could have smaller “climbing-clubs” develop at each location. Like how in soccer, each country has its own individual football-clubs, and then their national teams. These smaller climbing clubs will compete with each other before major competitions to see who makes each larger facility-wide team.</a:t>
            </a:r>
            <a:br>
              <a:rPr lang="en">
                <a:solidFill>
                  <a:schemeClr val="dk1"/>
                </a:solidFill>
                <a:highlight>
                  <a:schemeClr val="lt1"/>
                </a:highlight>
              </a:rPr>
            </a:b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And within 3 years we could establish 3 unique and equally important flagship competitions — resulting in an opportunity for one facility and one member each year to earn the Brooklyn Boulders: Triple Crown.</a:t>
            </a:r>
            <a:br>
              <a:rPr lang="en">
                <a:solidFill>
                  <a:schemeClr val="dk1"/>
                </a:solidFill>
                <a:highlight>
                  <a:schemeClr val="lt1"/>
                </a:highlight>
              </a:rPr>
            </a:b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Now, imagine a future maybe 5, 6, 7 years down the line, maybe even more… But a future where we have BKB interfacility competition on a national level. The possibilities and opportunities are there.</a:t>
            </a:r>
            <a:br>
              <a:rPr lang="en">
                <a:solidFill>
                  <a:schemeClr val="dk1"/>
                </a:solidFill>
                <a:highlight>
                  <a:schemeClr val="lt1"/>
                </a:highlight>
              </a:rPr>
            </a:b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A digital hub that offers historical stats, and has features like a digital “Hall of Heroes” where members can learn about past winners and all their achievements will allow this initiative to become a deeper and ongoing experience. </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a593310f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a593310f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d6d4c09a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d6d4c09a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Here is our campaign ecosystem. It takes our campaign structure from earlier and demonstrates the symbiosis at play.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This is a </a:t>
            </a:r>
            <a:r>
              <a:rPr lang="en"/>
              <a:t>visualization</a:t>
            </a:r>
            <a:r>
              <a:rPr lang="en"/>
              <a:t> of the interplay between our tactics, and how they share responsibilities and support each other to achieve our goals.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d63c0ab2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d63c0ab2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Now that we’ve seen the structure and interplay between our strategy’s various tactics, we can take a look at our timeline.</a:t>
            </a:r>
            <a:br>
              <a:rPr lang="en"/>
            </a:br>
            <a:endParaRPr/>
          </a:p>
          <a:p>
            <a:pPr indent="-317500" lvl="0" marL="457200" rtl="0" algn="l">
              <a:spcBef>
                <a:spcPts val="0"/>
              </a:spcBef>
              <a:spcAft>
                <a:spcPts val="0"/>
              </a:spcAft>
              <a:buSzPts val="1400"/>
              <a:buChar char="●"/>
            </a:pPr>
            <a:r>
              <a:rPr lang="en"/>
              <a:t>This proposed timeline, in my mind, is 2019. But truly, we can execute this whenever we are confident in it and its timing.</a:t>
            </a:r>
            <a:br>
              <a:rPr lang="en"/>
            </a:br>
            <a:endParaRPr/>
          </a:p>
          <a:p>
            <a:pPr indent="-317500" lvl="0" marL="457200" rtl="0" algn="l">
              <a:spcBef>
                <a:spcPts val="0"/>
              </a:spcBef>
              <a:spcAft>
                <a:spcPts val="0"/>
              </a:spcAft>
              <a:buSzPts val="1400"/>
              <a:buChar char="●"/>
            </a:pPr>
            <a:r>
              <a:rPr lang="en"/>
              <a:t>Over the first 3 quarters of “2019” we will release our video series. We will release it in 3 waves. </a:t>
            </a:r>
            <a:br>
              <a:rPr lang="en"/>
            </a:br>
            <a:endParaRPr/>
          </a:p>
          <a:p>
            <a:pPr indent="-317500" lvl="0" marL="457200" rtl="0" algn="l">
              <a:spcBef>
                <a:spcPts val="0"/>
              </a:spcBef>
              <a:spcAft>
                <a:spcPts val="0"/>
              </a:spcAft>
              <a:buSzPts val="1400"/>
              <a:buChar char="●"/>
            </a:pPr>
            <a:r>
              <a:rPr lang="en"/>
              <a:t>Our first  Bushwick-based “Meet Our Heroes” will release in Jan 2019, followed by our first Queensbridge video in February, followed by our first Gowanus video in March. That pattern will repeat until all 9 videos have been released — ending in Sept. 2019 — the end of 2019’s 3rd Quarter.</a:t>
            </a:r>
            <a:br>
              <a:rPr lang="en"/>
            </a:br>
            <a:endParaRPr/>
          </a:p>
          <a:p>
            <a:pPr indent="-317500" lvl="0" marL="457200" rtl="0" algn="l">
              <a:spcBef>
                <a:spcPts val="0"/>
              </a:spcBef>
              <a:spcAft>
                <a:spcPts val="0"/>
              </a:spcAft>
              <a:buSzPts val="1400"/>
              <a:buChar char="●"/>
            </a:pPr>
            <a:r>
              <a:rPr lang="en"/>
              <a:t>We will have strategic media partnerships to debut, at least, each wave of videos — if not media partnerships for all 9 individual videos. Depending on a number of factors, this can be a relaxed or aggressive media relations strategy.</a:t>
            </a:r>
            <a:br>
              <a:rPr lang="en"/>
            </a:br>
            <a:endParaRPr/>
          </a:p>
          <a:p>
            <a:pPr indent="-317500" lvl="0" marL="457200" rtl="0" algn="l">
              <a:spcBef>
                <a:spcPts val="0"/>
              </a:spcBef>
              <a:spcAft>
                <a:spcPts val="0"/>
              </a:spcAft>
              <a:buSzPts val="1400"/>
              <a:buChar char="●"/>
            </a:pPr>
            <a:r>
              <a:rPr lang="en"/>
              <a:t>Throughout all 4 Quarters we will see time-appropriate social media support for the BKB: Be Your Hero campaign. This will include social support for our video series, events, and eventually our inaugural interfacility competition.</a:t>
            </a:r>
            <a:br>
              <a:rPr lang="en"/>
            </a:br>
            <a:endParaRPr/>
          </a:p>
          <a:p>
            <a:pPr indent="-317500" lvl="0" marL="457200" rtl="0" algn="l">
              <a:spcBef>
                <a:spcPts val="0"/>
              </a:spcBef>
              <a:spcAft>
                <a:spcPts val="0"/>
              </a:spcAft>
              <a:buSzPts val="1400"/>
              <a:buChar char="●"/>
            </a:pPr>
            <a:r>
              <a:rPr lang="en"/>
              <a:t>Over 9 months spanning Q1 through Q4 we will engage in BKB: Be Your Hero inspired advertising at a very local and targeted level. We will call out essential train lines for subway ads, and we will use Facebook ads to deliver localized digital advertising to the people who need to see it.</a:t>
            </a:r>
            <a:br>
              <a:rPr lang="en"/>
            </a:br>
            <a:endParaRPr/>
          </a:p>
          <a:p>
            <a:pPr indent="-317500" lvl="0" marL="457200" rtl="0" algn="l">
              <a:spcBef>
                <a:spcPts val="0"/>
              </a:spcBef>
              <a:spcAft>
                <a:spcPts val="0"/>
              </a:spcAft>
              <a:buSzPts val="1400"/>
              <a:buChar char="●"/>
            </a:pPr>
            <a:r>
              <a:rPr lang="en"/>
              <a:t>The first 3 Qs of 2019 will have 1 event and associated merch drop.</a:t>
            </a:r>
            <a:br>
              <a:rPr lang="en"/>
            </a:br>
            <a:endParaRPr/>
          </a:p>
          <a:p>
            <a:pPr indent="-317500" lvl="0" marL="457200" rtl="0" algn="l">
              <a:spcBef>
                <a:spcPts val="0"/>
              </a:spcBef>
              <a:spcAft>
                <a:spcPts val="0"/>
              </a:spcAft>
              <a:buSzPts val="1400"/>
              <a:buChar char="●"/>
            </a:pPr>
            <a:r>
              <a:rPr lang="en"/>
              <a:t>This culminates with our first eve interfacility competition in November of 2019 — a sort of winter classic, but the beginnings of much more than that.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d746240ff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3d746240ff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u="sng"/>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a593310f8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a593310f8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b1574e9a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b1574e9a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b1574e9a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b1574e9a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This is our campaign structure — we have our goals (member retention for gowanus + new member acquisitions for bushwick and queensbridge)</a:t>
            </a:r>
            <a:endParaRPr>
              <a:solidFill>
                <a:schemeClr val="dk1"/>
              </a:solidFill>
              <a:highlight>
                <a:schemeClr val="lt1"/>
              </a:highlight>
            </a:endParaRPr>
          </a:p>
          <a:p>
            <a:pPr indent="0" lvl="0" marL="457200" rtl="0" algn="l">
              <a:lnSpc>
                <a:spcPct val="150000"/>
              </a:lnSpc>
              <a:spcBef>
                <a:spcPts val="0"/>
              </a:spcBef>
              <a:spcAft>
                <a:spcPts val="0"/>
              </a:spcAft>
              <a:buNone/>
            </a:pPr>
            <a:r>
              <a:t/>
            </a: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Our position: Brooklyn Boulders IS hero training. </a:t>
            </a:r>
            <a:br>
              <a:rPr lang="en">
                <a:solidFill>
                  <a:schemeClr val="dk1"/>
                </a:solidFill>
                <a:highlight>
                  <a:schemeClr val="lt1"/>
                </a:highlight>
              </a:rPr>
            </a:b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The campaign is BKB: Be Your Hero. </a:t>
            </a:r>
            <a:br>
              <a:rPr lang="en">
                <a:solidFill>
                  <a:schemeClr val="dk1"/>
                </a:solidFill>
                <a:highlight>
                  <a:schemeClr val="lt1"/>
                </a:highlight>
              </a:rPr>
            </a:b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And “Be Your Hero” is our message. We’re going to establish the message’s meaning via a member-focused video series, advertising, media placement, and social media.</a:t>
            </a:r>
            <a:endParaRPr>
              <a:solidFill>
                <a:schemeClr val="dk1"/>
              </a:solidFill>
              <a:highlight>
                <a:schemeClr val="lt1"/>
              </a:highlight>
            </a:endParaRPr>
          </a:p>
          <a:p>
            <a:pPr indent="0" lvl="0" marL="457200" rtl="0" algn="l">
              <a:lnSpc>
                <a:spcPct val="150000"/>
              </a:lnSpc>
              <a:spcBef>
                <a:spcPts val="0"/>
              </a:spcBef>
              <a:spcAft>
                <a:spcPts val="0"/>
              </a:spcAft>
              <a:buNone/>
            </a:pPr>
            <a:r>
              <a:t/>
            </a: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We will show our community how we add value to our message by offering heroic merchandise and events.</a:t>
            </a:r>
            <a:endParaRPr>
              <a:solidFill>
                <a:schemeClr val="dk1"/>
              </a:solidFill>
              <a:highlight>
                <a:schemeClr val="lt1"/>
              </a:highlight>
            </a:endParaRPr>
          </a:p>
          <a:p>
            <a:pPr indent="0" lvl="0" marL="457200" rtl="0" algn="l">
              <a:lnSpc>
                <a:spcPct val="150000"/>
              </a:lnSpc>
              <a:spcBef>
                <a:spcPts val="0"/>
              </a:spcBef>
              <a:spcAft>
                <a:spcPts val="0"/>
              </a:spcAft>
              <a:buNone/>
            </a:pPr>
            <a:r>
              <a:t/>
            </a: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This culminates with our invitation to become heroes: interfacility competition — and an eventual digital hub that will offer historical statistics for our competitions and give members a virtual space to inhabit.</a:t>
            </a:r>
            <a:endParaRPr>
              <a:solidFill>
                <a:schemeClr val="dk1"/>
              </a:solidFill>
              <a:highlight>
                <a:schemeClr val="lt1"/>
              </a:highlight>
            </a:endParaRPr>
          </a:p>
          <a:p>
            <a:pPr indent="0" lvl="0" marL="457200" rtl="0" algn="l">
              <a:lnSpc>
                <a:spcPct val="150000"/>
              </a:lnSpc>
              <a:spcBef>
                <a:spcPts val="0"/>
              </a:spcBef>
              <a:spcAft>
                <a:spcPts val="0"/>
              </a:spcAft>
              <a:buNone/>
            </a:pPr>
            <a:r>
              <a:t/>
            </a: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Establishing a yearly flagship interfacility competition will create a new culture at BKB. It can grow in significant ways over years. A digital hub that records competition data and acts as a place for members to congregate will be a key part of this development.</a:t>
            </a:r>
            <a:br>
              <a:rPr lang="en">
                <a:solidFill>
                  <a:schemeClr val="dk1"/>
                </a:solidFill>
                <a:highlight>
                  <a:schemeClr val="lt1"/>
                </a:highlight>
              </a:rPr>
            </a:b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en">
                <a:solidFill>
                  <a:schemeClr val="dk1"/>
                </a:solidFill>
                <a:highlight>
                  <a:schemeClr val="lt1"/>
                </a:highlight>
              </a:rPr>
              <a:t>So, let’s rewind and unpack the inspiration for BKB: Be Your Hero.</a:t>
            </a:r>
            <a:endParaRPr>
              <a:solidFill>
                <a:schemeClr val="dk1"/>
              </a:solidFill>
              <a:highlight>
                <a:schemeClr val="lt1"/>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d63c0ab2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d63c0ab2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I began by wondering what a hero actually is. And wouldn’t you know it, Hero is a woman. Now I won’t examine the story of Hero and Leander too closely, because it is a tale of star-crossed lovers — and all we know how that sort of story ends.</a:t>
            </a:r>
            <a:br>
              <a:rPr lang="en"/>
            </a:br>
            <a:endParaRPr/>
          </a:p>
          <a:p>
            <a:pPr indent="-317500" lvl="0" marL="457200" rtl="0" algn="l">
              <a:spcBef>
                <a:spcPts val="0"/>
              </a:spcBef>
              <a:spcAft>
                <a:spcPts val="0"/>
              </a:spcAft>
              <a:buSzPts val="1400"/>
              <a:buChar char="●"/>
            </a:pPr>
            <a:r>
              <a:rPr lang="en"/>
              <a:t>But beyond those mythical origins, the American Heritage Dictionary tells us that a hero is “A person noted for feats of courage or nobility of purpose…”</a:t>
            </a:r>
            <a:br>
              <a:rPr lang="en"/>
            </a:br>
            <a:endParaRPr/>
          </a:p>
          <a:p>
            <a:pPr indent="-317500" lvl="0" marL="457200" rtl="0" algn="l">
              <a:spcBef>
                <a:spcPts val="0"/>
              </a:spcBef>
              <a:spcAft>
                <a:spcPts val="0"/>
              </a:spcAft>
              <a:buSzPts val="1400"/>
              <a:buChar char="●"/>
            </a:pPr>
            <a:r>
              <a:rPr lang="en"/>
              <a:t>That stuck with me, and instantly inspired a rich network of ideas and opportunities to tell a meaningful Brooklyn Boulders story via marketing, communication, and advertising.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a52feeb8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a52feeb8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Brooklyn Boulders is a heroic entity. That sets it apart from most businesses — regardless of industry.</a:t>
            </a:r>
            <a:br>
              <a:rPr lang="en"/>
            </a:br>
            <a:endParaRPr/>
          </a:p>
          <a:p>
            <a:pPr indent="-317500" lvl="0" marL="457200" rtl="0" algn="l">
              <a:spcBef>
                <a:spcPts val="0"/>
              </a:spcBef>
              <a:spcAft>
                <a:spcPts val="0"/>
              </a:spcAft>
              <a:buSzPts val="1400"/>
              <a:buChar char="●"/>
            </a:pPr>
            <a:r>
              <a:rPr lang="en"/>
              <a:t>One of the things I spoke about with Carina, Nicole, Alex, and Tim was how deeply affected I was by BKB’s commitment to community, and to the individuals within a community.</a:t>
            </a:r>
            <a:br>
              <a:rPr lang="en"/>
            </a:br>
            <a:endParaRPr/>
          </a:p>
          <a:p>
            <a:pPr indent="-317500" lvl="0" marL="457200" rtl="0" algn="l">
              <a:spcBef>
                <a:spcPts val="0"/>
              </a:spcBef>
              <a:spcAft>
                <a:spcPts val="0"/>
              </a:spcAft>
              <a:buSzPts val="1400"/>
              <a:buChar char="●"/>
            </a:pPr>
            <a:r>
              <a:rPr lang="en"/>
              <a:t>With the Brooklyn Boulders Foundation and all of the careful considerations paid to local communities, Brooklyn Boulders is undeniably heroic.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52feeb8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a52feeb8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And BKB Makes Heroes: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From single-mothers whose battleground is the boardroom, to college kids searching for their true-selves, to lower-income families who work harder than people who have more… Brooklyn Boulders’ inclusive + purpose-driven messages of community, social-activism, and affordable rates allow everyone to discover and develop heroic qualities.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Now, when I realized that we have those clear characters we can isolate and speak to: the single mother battling in the boardroom from Gowanus, the college kid looking to define herself and her place in the world from Bushwick, and the lower-income but no less determined and hardworking people who populate Queensbridge/LIC… I began to feel like I was reading a comic book based in our reality.</a:t>
            </a:r>
            <a:br>
              <a:rPr lang="en"/>
            </a:br>
            <a:endParaRPr/>
          </a:p>
          <a:p>
            <a:pPr indent="-317500" lvl="0" marL="457200" rtl="0" algn="l">
              <a:spcBef>
                <a:spcPts val="0"/>
              </a:spcBef>
              <a:spcAft>
                <a:spcPts val="0"/>
              </a:spcAft>
              <a:buSzPts val="1400"/>
              <a:buChar char="●"/>
            </a:pPr>
            <a:r>
              <a:rPr lang="en"/>
              <a:t>These real people are real heroes. And they are our members.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a52feeb8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a52feeb8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Char char="●"/>
            </a:pPr>
            <a:r>
              <a:rPr lang="en">
                <a:solidFill>
                  <a:schemeClr val="dk1"/>
                </a:solidFill>
              </a:rPr>
              <a:t>We will increase new membership for Bushwick + Queensbridge and enhance membership retention + engagement for Gowanus using a member-first approach. The creative force behind meeting these goals will be, “BKB: Be Your Hero.”</a:t>
            </a:r>
            <a:endParaRPr>
              <a:solidFill>
                <a:schemeClr val="dk1"/>
              </a:solidFill>
            </a:endParaRPr>
          </a:p>
          <a:p>
            <a:pPr indent="0" lvl="0" marL="457200" rtl="0" algn="l">
              <a:lnSpc>
                <a:spcPct val="150000"/>
              </a:lnSpc>
              <a:spcBef>
                <a:spcPts val="0"/>
              </a:spcBef>
              <a:spcAft>
                <a:spcPts val="0"/>
              </a:spcAft>
              <a:buNone/>
            </a:pPr>
            <a:r>
              <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
                <a:solidFill>
                  <a:schemeClr val="dk1"/>
                </a:solidFill>
              </a:rPr>
              <a:t>BKB:  Be Your Hero is an integrated marketing-communication strategy. BKB: Be Your Hero will personify each NYC facility based on hard-demographic data. With the “Meet Our Heroes” video series, we will shine a spotlight on carefully selected BKB members — at least one and no more than three from each facility — each person representing a key demographic.</a:t>
            </a:r>
            <a:endParaRPr>
              <a:solidFill>
                <a:schemeClr val="dk1"/>
              </a:solidFill>
            </a:endParaRPr>
          </a:p>
          <a:p>
            <a:pPr indent="0" lvl="0" marL="457200" rtl="0" algn="l">
              <a:lnSpc>
                <a:spcPct val="150000"/>
              </a:lnSpc>
              <a:spcBef>
                <a:spcPts val="0"/>
              </a:spcBef>
              <a:spcAft>
                <a:spcPts val="0"/>
              </a:spcAft>
              <a:buNone/>
            </a:pPr>
            <a:r>
              <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
                <a:solidFill>
                  <a:schemeClr val="dk1"/>
                </a:solidFill>
              </a:rPr>
              <a:t>Our tactics will hinge on telling their stories via owned, earned, and paid media. We will leverage merchandise, events, and cross-facility community building to bring BKB: Be Your Hero into the realm of the experiential. </a:t>
            </a:r>
            <a:br>
              <a:rPr lang="en">
                <a:solidFill>
                  <a:schemeClr val="dk1"/>
                </a:solidFill>
              </a:rPr>
            </a:b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
                <a:solidFill>
                  <a:schemeClr val="dk1"/>
                </a:solidFill>
              </a:rPr>
              <a:t>Now we are going to get to know our heroic archetypes and how they represent each facility. And then we will dig into the data that helped inspire these facility-archetypes.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popfactfinder.planning.nyc.gov/"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popfactfinder.planning.nyc.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popfactfinder.planning.nyc.gov/"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hyperlink" Target="https://popfactfinder.planning.nyc.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hyperlink" Target="https://popfactfinder.planning.nyc.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popfactfinder.planning.nyc.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hyperlink" Target="https://popfactfinder.planning.nyc.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s://popfactfinder.planning.nyc.gov/"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hyperlink" Target="https://popfactfinder.planning.nyc.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https://popfactfinder.planning.nyc.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hyperlink" Target="https://popfactfinder.planning.nyc.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https://popfactfinder.planning.nyc.gov/"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8.jpg"/><Relationship Id="rId4" Type="http://schemas.openxmlformats.org/officeDocument/2006/relationships/image" Target="../media/image17.png"/><Relationship Id="rId5" Type="http://schemas.openxmlformats.org/officeDocument/2006/relationships/image" Target="../media/image20.jpg"/><Relationship Id="rId6"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 name="Shape 53"/>
        <p:cNvGrpSpPr/>
        <p:nvPr/>
      </p:nvGrpSpPr>
      <p:grpSpPr>
        <a:xfrm>
          <a:off x="0" y="0"/>
          <a:ext cx="0" cy="0"/>
          <a:chOff x="0" y="0"/>
          <a:chExt cx="0" cy="0"/>
        </a:xfrm>
      </p:grpSpPr>
      <p:sp>
        <p:nvSpPr>
          <p:cNvPr id="54" name="Google Shape;54;p13"/>
          <p:cNvSpPr txBox="1"/>
          <p:nvPr/>
        </p:nvSpPr>
        <p:spPr>
          <a:xfrm>
            <a:off x="0" y="2415600"/>
            <a:ext cx="9144000" cy="31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lt1"/>
                </a:solidFill>
                <a:latin typeface="Proxima Nova"/>
                <a:ea typeface="Proxima Nova"/>
                <a:cs typeface="Proxima Nova"/>
                <a:sym typeface="Proxima Nova"/>
              </a:rPr>
              <a:t>B R O O K L Y N   B O U L D E R S</a:t>
            </a:r>
            <a:endParaRPr i="1" sz="900">
              <a:solidFill>
                <a:schemeClr val="lt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62" name="Shape 162"/>
        <p:cNvGrpSpPr/>
        <p:nvPr/>
      </p:nvGrpSpPr>
      <p:grpSpPr>
        <a:xfrm>
          <a:off x="0" y="0"/>
          <a:ext cx="0" cy="0"/>
          <a:chOff x="0" y="0"/>
          <a:chExt cx="0" cy="0"/>
        </a:xfrm>
      </p:grpSpPr>
      <p:sp>
        <p:nvSpPr>
          <p:cNvPr id="163" name="Google Shape;163;p22"/>
          <p:cNvSpPr txBox="1"/>
          <p:nvPr/>
        </p:nvSpPr>
        <p:spPr>
          <a:xfrm>
            <a:off x="1510825" y="2326500"/>
            <a:ext cx="5900400" cy="11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chemeClr val="lt1"/>
                </a:solidFill>
                <a:latin typeface="Oswald"/>
                <a:ea typeface="Oswald"/>
                <a:cs typeface="Oswald"/>
                <a:sym typeface="Oswald"/>
              </a:rPr>
              <a:t>HEROES?</a:t>
            </a:r>
            <a:endParaRPr sz="9600">
              <a:solidFill>
                <a:schemeClr val="lt1"/>
              </a:solidFill>
              <a:latin typeface="Oswald"/>
              <a:ea typeface="Oswald"/>
              <a:cs typeface="Oswald"/>
              <a:sym typeface="Oswald"/>
            </a:endParaRPr>
          </a:p>
        </p:txBody>
      </p:sp>
      <p:sp>
        <p:nvSpPr>
          <p:cNvPr id="164" name="Google Shape;164;p22"/>
          <p:cNvSpPr txBox="1"/>
          <p:nvPr/>
        </p:nvSpPr>
        <p:spPr>
          <a:xfrm>
            <a:off x="-163049" y="-278275"/>
            <a:ext cx="6702000" cy="1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chemeClr val="lt1"/>
                </a:solidFill>
                <a:latin typeface="Oswald"/>
                <a:ea typeface="Oswald"/>
                <a:cs typeface="Oswald"/>
                <a:sym typeface="Oswald"/>
              </a:rPr>
              <a:t>WHO ARE</a:t>
            </a:r>
            <a:endParaRPr sz="9600">
              <a:solidFill>
                <a:schemeClr val="lt1"/>
              </a:solidFill>
              <a:latin typeface="Oswald"/>
              <a:ea typeface="Oswald"/>
              <a:cs typeface="Oswald"/>
              <a:sym typeface="Oswald"/>
            </a:endParaRPr>
          </a:p>
        </p:txBody>
      </p:sp>
      <p:sp>
        <p:nvSpPr>
          <p:cNvPr id="165" name="Google Shape;165;p22"/>
          <p:cNvSpPr txBox="1"/>
          <p:nvPr/>
        </p:nvSpPr>
        <p:spPr>
          <a:xfrm>
            <a:off x="3447463" y="1002475"/>
            <a:ext cx="5900400" cy="141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chemeClr val="lt1"/>
                </a:solidFill>
                <a:latin typeface="Oswald"/>
                <a:ea typeface="Oswald"/>
                <a:cs typeface="Oswald"/>
                <a:sym typeface="Oswald"/>
              </a:rPr>
              <a:t>THE</a:t>
            </a:r>
            <a:endParaRPr sz="9600">
              <a:solidFill>
                <a:schemeClr val="lt1"/>
              </a:solidFill>
              <a:latin typeface="Oswald"/>
              <a:ea typeface="Oswald"/>
              <a:cs typeface="Oswald"/>
              <a:sym typeface="Oswald"/>
            </a:endParaRPr>
          </a:p>
        </p:txBody>
      </p:sp>
      <p:cxnSp>
        <p:nvCxnSpPr>
          <p:cNvPr id="166" name="Google Shape;166;p22"/>
          <p:cNvCxnSpPr/>
          <p:nvPr/>
        </p:nvCxnSpPr>
        <p:spPr>
          <a:xfrm>
            <a:off x="1695825" y="3822850"/>
            <a:ext cx="3959700" cy="0"/>
          </a:xfrm>
          <a:prstGeom prst="straightConnector1">
            <a:avLst/>
          </a:prstGeom>
          <a:noFill/>
          <a:ln cap="flat" cmpd="sng" w="76200">
            <a:solidFill>
              <a:srgbClr val="FFFFFF"/>
            </a:solidFill>
            <a:prstDash val="solid"/>
            <a:round/>
            <a:headEnd len="med" w="med" type="none"/>
            <a:tailEnd len="med" w="med" type="none"/>
          </a:ln>
        </p:spPr>
      </p:cxnSp>
      <p:sp>
        <p:nvSpPr>
          <p:cNvPr id="167" name="Google Shape;167;p22"/>
          <p:cNvSpPr txBox="1"/>
          <p:nvPr/>
        </p:nvSpPr>
        <p:spPr>
          <a:xfrm>
            <a:off x="6413712" y="2932256"/>
            <a:ext cx="1705800" cy="183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Oswald"/>
                <a:ea typeface="Oswald"/>
                <a:cs typeface="Oswald"/>
                <a:sym typeface="Oswald"/>
              </a:rPr>
              <a:t>DATA</a:t>
            </a:r>
            <a:r>
              <a:rPr lang="en" sz="1200">
                <a:solidFill>
                  <a:schemeClr val="lt1"/>
                </a:solidFill>
                <a:latin typeface="Oswald"/>
                <a:ea typeface="Oswald"/>
                <a:cs typeface="Oswald"/>
                <a:sym typeface="Oswald"/>
              </a:rPr>
              <a:t> </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chemeClr val="lt1"/>
                </a:solidFill>
                <a:latin typeface="Oswald"/>
                <a:ea typeface="Oswald"/>
                <a:cs typeface="Oswald"/>
                <a:sym typeface="Oswald"/>
              </a:rPr>
              <a:t>DRIVEN</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chemeClr val="lt1"/>
                </a:solidFill>
                <a:latin typeface="Oswald"/>
                <a:ea typeface="Oswald"/>
                <a:cs typeface="Oswald"/>
                <a:sym typeface="Oswald"/>
              </a:rPr>
              <a:t>BRANDING</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3"/>
          <p:cNvPicPr preferRelativeResize="0"/>
          <p:nvPr/>
        </p:nvPicPr>
        <p:blipFill>
          <a:blip r:embed="rId3">
            <a:alphaModFix/>
          </a:blip>
          <a:stretch>
            <a:fillRect/>
          </a:stretch>
        </p:blipFill>
        <p:spPr>
          <a:xfrm>
            <a:off x="245725" y="1195266"/>
            <a:ext cx="8391750" cy="1889865"/>
          </a:xfrm>
          <a:prstGeom prst="rect">
            <a:avLst/>
          </a:prstGeom>
          <a:noFill/>
          <a:ln>
            <a:noFill/>
          </a:ln>
        </p:spPr>
      </p:pic>
      <p:sp>
        <p:nvSpPr>
          <p:cNvPr id="173" name="Google Shape;173;p23"/>
          <p:cNvSpPr txBox="1"/>
          <p:nvPr/>
        </p:nvSpPr>
        <p:spPr>
          <a:xfrm>
            <a:off x="3231013" y="794300"/>
            <a:ext cx="2682000" cy="451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800">
                <a:latin typeface="Oswald"/>
                <a:ea typeface="Oswald"/>
                <a:cs typeface="Oswald"/>
                <a:sym typeface="Oswald"/>
              </a:rPr>
              <a:t>WHO ARE THE HEROES?</a:t>
            </a:r>
            <a:endParaRPr sz="1800">
              <a:latin typeface="Oswald"/>
              <a:ea typeface="Oswald"/>
              <a:cs typeface="Oswald"/>
              <a:sym typeface="Oswald"/>
            </a:endParaRPr>
          </a:p>
          <a:p>
            <a:pPr indent="0" lvl="0" marL="0" rtl="0" algn="ctr">
              <a:lnSpc>
                <a:spcPct val="150000"/>
              </a:lnSpc>
              <a:spcBef>
                <a:spcPts val="0"/>
              </a:spcBef>
              <a:spcAft>
                <a:spcPts val="0"/>
              </a:spcAft>
              <a:buNone/>
            </a:pPr>
            <a:r>
              <a:t/>
            </a:r>
            <a:endParaRPr sz="1800">
              <a:latin typeface="Oswald"/>
              <a:ea typeface="Oswald"/>
              <a:cs typeface="Oswald"/>
              <a:sym typeface="Oswald"/>
            </a:endParaRPr>
          </a:p>
        </p:txBody>
      </p:sp>
      <p:sp>
        <p:nvSpPr>
          <p:cNvPr id="174" name="Google Shape;174;p23"/>
          <p:cNvSpPr txBox="1"/>
          <p:nvPr/>
        </p:nvSpPr>
        <p:spPr>
          <a:xfrm>
            <a:off x="466281" y="2889306"/>
            <a:ext cx="2487600" cy="1970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 sz="900">
                <a:solidFill>
                  <a:schemeClr val="dk1"/>
                </a:solidFill>
                <a:highlight>
                  <a:srgbClr val="FFFFFF"/>
                </a:highlight>
                <a:latin typeface="Proxima Nova"/>
                <a:ea typeface="Proxima Nova"/>
                <a:cs typeface="Proxima Nova"/>
                <a:sym typeface="Proxima Nova"/>
              </a:rPr>
              <a:t>Meta, edgy, trendy, androgynous, pansexual, polyamorous, artistic, provocative, scrappy. </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lang="en" sz="900">
                <a:solidFill>
                  <a:schemeClr val="dk1"/>
                </a:solidFill>
                <a:highlight>
                  <a:srgbClr val="FFFFFF"/>
                </a:highlight>
                <a:latin typeface="Proxima Nova"/>
                <a:ea typeface="Proxima Nova"/>
                <a:cs typeface="Proxima Nova"/>
                <a:sym typeface="Proxima Nova"/>
              </a:rPr>
              <a:t>A hotbed of New York City college kids. The new thought-leaders of every community are here. People come to Bushwick to find and define themselves.</a:t>
            </a:r>
            <a:endParaRPr sz="900">
              <a:solidFill>
                <a:schemeClr val="dk1"/>
              </a:solidFill>
              <a:highlight>
                <a:srgbClr val="FFFFFF"/>
              </a:highlight>
              <a:latin typeface="Proxima Nova"/>
              <a:ea typeface="Proxima Nova"/>
              <a:cs typeface="Proxima Nova"/>
              <a:sym typeface="Proxima Nova"/>
            </a:endParaRPr>
          </a:p>
        </p:txBody>
      </p:sp>
      <p:sp>
        <p:nvSpPr>
          <p:cNvPr id="175" name="Google Shape;175;p23"/>
          <p:cNvSpPr txBox="1"/>
          <p:nvPr/>
        </p:nvSpPr>
        <p:spPr>
          <a:xfrm>
            <a:off x="3430954" y="2878974"/>
            <a:ext cx="2263200" cy="1970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Hard-working, no-nonsense, strong, graceful, hungry. Queensbridge/LIC is where the working class and a new upper-middle class collide. People here are determined and hard working. They fight for absolutely everything they have, whether it is a little or a lot.</a:t>
            </a:r>
            <a:endParaRPr sz="900">
              <a:latin typeface="Proxima Nova"/>
              <a:ea typeface="Proxima Nova"/>
              <a:cs typeface="Proxima Nova"/>
              <a:sym typeface="Proxima Nova"/>
            </a:endParaRPr>
          </a:p>
        </p:txBody>
      </p:sp>
      <p:sp>
        <p:nvSpPr>
          <p:cNvPr id="176" name="Google Shape;176;p23"/>
          <p:cNvSpPr txBox="1"/>
          <p:nvPr/>
        </p:nvSpPr>
        <p:spPr>
          <a:xfrm>
            <a:off x="6240794" y="2889306"/>
            <a:ext cx="2340000" cy="1970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 sz="900">
                <a:solidFill>
                  <a:schemeClr val="dk1"/>
                </a:solidFill>
                <a:highlight>
                  <a:srgbClr val="FFFFFF"/>
                </a:highlight>
                <a:latin typeface="Proxima Nova"/>
                <a:ea typeface="Proxima Nova"/>
                <a:cs typeface="Proxima Nova"/>
                <a:sym typeface="Proxima Nova"/>
              </a:rPr>
              <a:t>Pride lives here, and it is powerful. Rock steady, defined, and insightful. Gowanus is our most stable and economically developed community. The people here have a true New York grit with a sense of refinement. They are leaders who have climbed and clawed their way to the tops of their mountains.</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t/>
            </a:r>
            <a:endParaRPr sz="900">
              <a:solidFill>
                <a:schemeClr val="dk1"/>
              </a:solidFill>
              <a:highlight>
                <a:srgbClr val="FFFFFF"/>
              </a:highlight>
              <a:latin typeface="Proxima Nova"/>
              <a:ea typeface="Proxima Nova"/>
              <a:cs typeface="Proxima Nova"/>
              <a:sym typeface="Proxima Nova"/>
            </a:endParaRPr>
          </a:p>
        </p:txBody>
      </p:sp>
      <p:sp>
        <p:nvSpPr>
          <p:cNvPr id="177" name="Google Shape;17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4"/>
          <p:cNvPicPr preferRelativeResize="0"/>
          <p:nvPr/>
        </p:nvPicPr>
        <p:blipFill rotWithShape="1">
          <a:blip r:embed="rId3">
            <a:alphaModFix/>
          </a:blip>
          <a:srcRect b="16459" l="15325" r="0" t="12101"/>
          <a:stretch/>
        </p:blipFill>
        <p:spPr>
          <a:xfrm>
            <a:off x="0" y="0"/>
            <a:ext cx="9144002" cy="5143500"/>
          </a:xfrm>
          <a:prstGeom prst="rect">
            <a:avLst/>
          </a:prstGeom>
          <a:noFill/>
          <a:ln>
            <a:noFill/>
          </a:ln>
        </p:spPr>
      </p:pic>
      <p:sp>
        <p:nvSpPr>
          <p:cNvPr id="183" name="Google Shape;183;p24"/>
          <p:cNvSpPr txBox="1"/>
          <p:nvPr/>
        </p:nvSpPr>
        <p:spPr>
          <a:xfrm>
            <a:off x="1931963" y="3898050"/>
            <a:ext cx="7741500" cy="188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chemeClr val="lt1"/>
                </a:solidFill>
                <a:latin typeface="Oswald"/>
                <a:ea typeface="Oswald"/>
                <a:cs typeface="Oswald"/>
                <a:sym typeface="Oswald"/>
              </a:rPr>
              <a:t>THE NEW BREED</a:t>
            </a:r>
            <a:endParaRPr sz="9600">
              <a:solidFill>
                <a:schemeClr val="lt1"/>
              </a:solidFill>
              <a:latin typeface="Oswald"/>
              <a:ea typeface="Oswald"/>
              <a:cs typeface="Oswald"/>
              <a:sym typeface="Oswald"/>
            </a:endParaRPr>
          </a:p>
        </p:txBody>
      </p:sp>
      <p:sp>
        <p:nvSpPr>
          <p:cNvPr id="184" name="Google Shape;184;p24"/>
          <p:cNvSpPr txBox="1"/>
          <p:nvPr/>
        </p:nvSpPr>
        <p:spPr>
          <a:xfrm>
            <a:off x="-193600" y="-285125"/>
            <a:ext cx="6366300" cy="137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BUSHWICK</a:t>
            </a:r>
            <a:endParaRPr sz="9600">
              <a:solidFill>
                <a:srgbClr val="FFFFFF"/>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0" name="Google Shape;190;p25"/>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3"/>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sp>
        <p:nvSpPr>
          <p:cNvPr id="191" name="Google Shape;191;p25"/>
          <p:cNvSpPr txBox="1"/>
          <p:nvPr/>
        </p:nvSpPr>
        <p:spPr>
          <a:xfrm>
            <a:off x="999878" y="133150"/>
            <a:ext cx="3239400" cy="45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BUSHWICK AGE GROUPS</a:t>
            </a:r>
            <a:endParaRPr sz="1800">
              <a:latin typeface="Oswald"/>
              <a:ea typeface="Oswald"/>
              <a:cs typeface="Oswald"/>
              <a:sym typeface="Oswald"/>
            </a:endParaRPr>
          </a:p>
          <a:p>
            <a:pPr indent="0" lvl="0" marL="0" rtl="0" algn="ctr">
              <a:lnSpc>
                <a:spcPct val="150000"/>
              </a:lnSpc>
              <a:spcBef>
                <a:spcPts val="0"/>
              </a:spcBef>
              <a:spcAft>
                <a:spcPts val="0"/>
              </a:spcAft>
              <a:buNone/>
            </a:pPr>
            <a:r>
              <a:t/>
            </a:r>
            <a:endParaRPr sz="1800">
              <a:latin typeface="Oswald"/>
              <a:ea typeface="Oswald"/>
              <a:cs typeface="Oswald"/>
              <a:sym typeface="Oswald"/>
            </a:endParaRPr>
          </a:p>
        </p:txBody>
      </p:sp>
      <p:pic>
        <p:nvPicPr>
          <p:cNvPr id="192" name="Google Shape;192;p25" title="Chart"/>
          <p:cNvPicPr preferRelativeResize="0"/>
          <p:nvPr/>
        </p:nvPicPr>
        <p:blipFill>
          <a:blip r:embed="rId4">
            <a:alphaModFix/>
          </a:blip>
          <a:stretch>
            <a:fillRect/>
          </a:stretch>
        </p:blipFill>
        <p:spPr>
          <a:xfrm>
            <a:off x="762000" y="455075"/>
            <a:ext cx="6877376" cy="4253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8" name="Google Shape;198;p26"/>
          <p:cNvSpPr txBox="1"/>
          <p:nvPr/>
        </p:nvSpPr>
        <p:spPr>
          <a:xfrm>
            <a:off x="826350" y="1417188"/>
            <a:ext cx="2309700" cy="2450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Total households</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Household income &lt; $10,000</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$10,000 to $14,999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$15,000 to $24,999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$25,000 to $34,999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$35,000 to $49,999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$50,000 to $74,999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$75,000 to $99,999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$100,000 to $149,999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$150,000 to $199,999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$200,000 or more</a:t>
            </a:r>
            <a:endParaRPr sz="900">
              <a:solidFill>
                <a:schemeClr val="dk1"/>
              </a:solidFill>
              <a:highlight>
                <a:srgbClr val="FFFFFF"/>
              </a:highlight>
              <a:latin typeface="Proxima Nova"/>
              <a:ea typeface="Proxima Nova"/>
              <a:cs typeface="Proxima Nova"/>
              <a:sym typeface="Proxima Nova"/>
            </a:endParaRPr>
          </a:p>
        </p:txBody>
      </p:sp>
      <p:sp>
        <p:nvSpPr>
          <p:cNvPr id="199" name="Google Shape;199;p26"/>
          <p:cNvSpPr txBox="1"/>
          <p:nvPr/>
        </p:nvSpPr>
        <p:spPr>
          <a:xfrm>
            <a:off x="3250950" y="1380937"/>
            <a:ext cx="838500" cy="2526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45,463</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6,457</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3,543</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5,627</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3,986</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5,817</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7,489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4,571</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5,273</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1,590</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1,110</a:t>
            </a:r>
            <a:endParaRPr sz="900">
              <a:solidFill>
                <a:schemeClr val="dk1"/>
              </a:solidFill>
              <a:highlight>
                <a:srgbClr val="FFFFFF"/>
              </a:highlight>
              <a:latin typeface="Proxima Nova"/>
              <a:ea typeface="Proxima Nova"/>
              <a:cs typeface="Proxima Nova"/>
              <a:sym typeface="Proxima Nova"/>
            </a:endParaRPr>
          </a:p>
        </p:txBody>
      </p:sp>
      <p:sp>
        <p:nvSpPr>
          <p:cNvPr id="200" name="Google Shape;200;p26"/>
          <p:cNvSpPr txBox="1"/>
          <p:nvPr/>
        </p:nvSpPr>
        <p:spPr>
          <a:xfrm>
            <a:off x="5817775" y="1380937"/>
            <a:ext cx="1231500" cy="2526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100.0%</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14.2%</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7.8%</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12.4%</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8.8%</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12.8%</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16.5%</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10.1%</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11.6%</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3.5%</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2.4%</a:t>
            </a:r>
            <a:endParaRPr sz="900">
              <a:solidFill>
                <a:schemeClr val="dk1"/>
              </a:solidFill>
              <a:highlight>
                <a:srgbClr val="FFFFFF"/>
              </a:highlight>
              <a:latin typeface="Proxima Nova"/>
              <a:ea typeface="Proxima Nova"/>
              <a:cs typeface="Proxima Nova"/>
              <a:sym typeface="Proxima Nova"/>
            </a:endParaRPr>
          </a:p>
        </p:txBody>
      </p:sp>
      <p:sp>
        <p:nvSpPr>
          <p:cNvPr id="201" name="Google Shape;201;p26"/>
          <p:cNvSpPr/>
          <p:nvPr/>
        </p:nvSpPr>
        <p:spPr>
          <a:xfrm rot="5400000">
            <a:off x="1512525" y="2365997"/>
            <a:ext cx="26847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6"/>
          <p:cNvSpPr/>
          <p:nvPr/>
        </p:nvSpPr>
        <p:spPr>
          <a:xfrm rot="5400000">
            <a:off x="3865650" y="2359850"/>
            <a:ext cx="26847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6"/>
          <p:cNvSpPr txBox="1"/>
          <p:nvPr/>
        </p:nvSpPr>
        <p:spPr>
          <a:xfrm>
            <a:off x="826350" y="930977"/>
            <a:ext cx="1157100" cy="3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INCOME</a:t>
            </a:r>
            <a:endParaRPr>
              <a:latin typeface="Oswald"/>
              <a:ea typeface="Oswald"/>
              <a:cs typeface="Oswald"/>
              <a:sym typeface="Oswald"/>
            </a:endParaRPr>
          </a:p>
        </p:txBody>
      </p:sp>
      <p:sp>
        <p:nvSpPr>
          <p:cNvPr id="204" name="Google Shape;204;p26"/>
          <p:cNvSpPr txBox="1"/>
          <p:nvPr/>
        </p:nvSpPr>
        <p:spPr>
          <a:xfrm>
            <a:off x="3250950" y="930975"/>
            <a:ext cx="1546800" cy="5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NO. OF HOUSEHOLDS</a:t>
            </a:r>
            <a:endParaRPr>
              <a:latin typeface="Oswald"/>
              <a:ea typeface="Oswald"/>
              <a:cs typeface="Oswald"/>
              <a:sym typeface="Oswald"/>
            </a:endParaRPr>
          </a:p>
        </p:txBody>
      </p:sp>
      <p:sp>
        <p:nvSpPr>
          <p:cNvPr id="205" name="Google Shape;205;p26"/>
          <p:cNvSpPr txBox="1"/>
          <p:nvPr/>
        </p:nvSpPr>
        <p:spPr>
          <a:xfrm>
            <a:off x="5778875" y="930975"/>
            <a:ext cx="3039900" cy="3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NEIGHBORHOOD PERCENTAGE</a:t>
            </a:r>
            <a:endParaRPr>
              <a:latin typeface="Oswald"/>
              <a:ea typeface="Oswald"/>
              <a:cs typeface="Oswald"/>
              <a:sym typeface="Oswald"/>
            </a:endParaRPr>
          </a:p>
        </p:txBody>
      </p:sp>
      <p:sp>
        <p:nvSpPr>
          <p:cNvPr id="206" name="Google Shape;206;p26"/>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3"/>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sp>
        <p:nvSpPr>
          <p:cNvPr id="207" name="Google Shape;207;p26"/>
          <p:cNvSpPr txBox="1"/>
          <p:nvPr/>
        </p:nvSpPr>
        <p:spPr>
          <a:xfrm>
            <a:off x="999874" y="133150"/>
            <a:ext cx="4941000" cy="45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BUSHWICK HOUSEHOLD INCOME</a:t>
            </a:r>
            <a:endParaRPr sz="1800">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3" name="Google Shape;213;p27"/>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3"/>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pic>
        <p:nvPicPr>
          <p:cNvPr id="214" name="Google Shape;214;p27" title="Chart"/>
          <p:cNvPicPr preferRelativeResize="0"/>
          <p:nvPr/>
        </p:nvPicPr>
        <p:blipFill>
          <a:blip r:embed="rId4">
            <a:alphaModFix/>
          </a:blip>
          <a:stretch>
            <a:fillRect/>
          </a:stretch>
        </p:blipFill>
        <p:spPr>
          <a:xfrm>
            <a:off x="800675" y="405200"/>
            <a:ext cx="7100999" cy="4389000"/>
          </a:xfrm>
          <a:prstGeom prst="rect">
            <a:avLst/>
          </a:prstGeom>
          <a:noFill/>
          <a:ln>
            <a:noFill/>
          </a:ln>
        </p:spPr>
      </p:pic>
      <p:sp>
        <p:nvSpPr>
          <p:cNvPr id="215" name="Google Shape;215;p27"/>
          <p:cNvSpPr txBox="1"/>
          <p:nvPr/>
        </p:nvSpPr>
        <p:spPr>
          <a:xfrm>
            <a:off x="999878" y="133150"/>
            <a:ext cx="3239400" cy="45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BUSHWICK RACE</a:t>
            </a:r>
            <a:endParaRPr sz="1800">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8" title="Chart"/>
          <p:cNvPicPr preferRelativeResize="0"/>
          <p:nvPr/>
        </p:nvPicPr>
        <p:blipFill>
          <a:blip r:embed="rId3">
            <a:alphaModFix/>
          </a:blip>
          <a:stretch>
            <a:fillRect/>
          </a:stretch>
        </p:blipFill>
        <p:spPr>
          <a:xfrm>
            <a:off x="800675" y="584650"/>
            <a:ext cx="7098124" cy="4209550"/>
          </a:xfrm>
          <a:prstGeom prst="rect">
            <a:avLst/>
          </a:prstGeom>
          <a:noFill/>
          <a:ln>
            <a:noFill/>
          </a:ln>
        </p:spPr>
      </p:pic>
      <p:sp>
        <p:nvSpPr>
          <p:cNvPr id="221" name="Google Shape;221;p28"/>
          <p:cNvSpPr txBox="1"/>
          <p:nvPr/>
        </p:nvSpPr>
        <p:spPr>
          <a:xfrm>
            <a:off x="999878" y="133150"/>
            <a:ext cx="3239400" cy="45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BUSHWICK GENDER</a:t>
            </a:r>
            <a:endParaRPr sz="1800">
              <a:latin typeface="Oswald"/>
              <a:ea typeface="Oswald"/>
              <a:cs typeface="Oswald"/>
              <a:sym typeface="Oswald"/>
            </a:endParaRPr>
          </a:p>
        </p:txBody>
      </p:sp>
      <p:sp>
        <p:nvSpPr>
          <p:cNvPr id="222" name="Google Shape;222;p28"/>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4"/>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BKB_Kade-LuLu.jpg" id="227" name="Google Shape;227;p29"/>
          <p:cNvPicPr preferRelativeResize="0"/>
          <p:nvPr/>
        </p:nvPicPr>
        <p:blipFill rotWithShape="1">
          <a:blip r:embed="rId3">
            <a:alphaModFix/>
          </a:blip>
          <a:srcRect b="5882" l="0" r="0" t="0"/>
          <a:stretch/>
        </p:blipFill>
        <p:spPr>
          <a:xfrm>
            <a:off x="0" y="0"/>
            <a:ext cx="9143993" cy="5143499"/>
          </a:xfrm>
          <a:prstGeom prst="rect">
            <a:avLst/>
          </a:prstGeom>
          <a:noFill/>
          <a:ln>
            <a:noFill/>
          </a:ln>
        </p:spPr>
      </p:pic>
      <p:sp>
        <p:nvSpPr>
          <p:cNvPr id="228" name="Google Shape;228;p29"/>
          <p:cNvSpPr txBox="1"/>
          <p:nvPr/>
        </p:nvSpPr>
        <p:spPr>
          <a:xfrm>
            <a:off x="3572688" y="2645251"/>
            <a:ext cx="4711500" cy="138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sz="9600">
                <a:solidFill>
                  <a:schemeClr val="lt1"/>
                </a:solidFill>
                <a:latin typeface="Oswald"/>
                <a:ea typeface="Oswald"/>
                <a:cs typeface="Oswald"/>
                <a:sym typeface="Oswald"/>
              </a:rPr>
              <a:t>ALL-WEEK </a:t>
            </a:r>
            <a:endParaRPr sz="9600">
              <a:solidFill>
                <a:schemeClr val="lt1"/>
              </a:solidFill>
              <a:latin typeface="Oswald"/>
              <a:ea typeface="Oswald"/>
              <a:cs typeface="Oswald"/>
              <a:sym typeface="Oswald"/>
            </a:endParaRPr>
          </a:p>
        </p:txBody>
      </p:sp>
      <p:sp>
        <p:nvSpPr>
          <p:cNvPr id="229" name="Google Shape;229;p29"/>
          <p:cNvSpPr txBox="1"/>
          <p:nvPr/>
        </p:nvSpPr>
        <p:spPr>
          <a:xfrm>
            <a:off x="-193600" y="-285125"/>
            <a:ext cx="7216800" cy="174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latin typeface="Oswald"/>
                <a:ea typeface="Oswald"/>
                <a:cs typeface="Oswald"/>
                <a:sym typeface="Oswald"/>
              </a:rPr>
              <a:t>QUEENSBRIDGE</a:t>
            </a:r>
            <a:endParaRPr sz="9600">
              <a:latin typeface="Oswald"/>
              <a:ea typeface="Oswald"/>
              <a:cs typeface="Oswald"/>
              <a:sym typeface="Oswald"/>
            </a:endParaRPr>
          </a:p>
        </p:txBody>
      </p:sp>
      <p:sp>
        <p:nvSpPr>
          <p:cNvPr id="230" name="Google Shape;230;p29"/>
          <p:cNvSpPr txBox="1"/>
          <p:nvPr/>
        </p:nvSpPr>
        <p:spPr>
          <a:xfrm>
            <a:off x="2847725" y="4139600"/>
            <a:ext cx="6783300" cy="1160100"/>
          </a:xfrm>
          <a:prstGeom prst="rect">
            <a:avLst/>
          </a:prstGeom>
          <a:noFill/>
          <a:ln>
            <a:noFill/>
          </a:ln>
        </p:spPr>
        <p:txBody>
          <a:bodyPr anchorCtr="0" anchor="ctr" bIns="91425" lIns="91425" spcFirstLastPara="1" rIns="91425" wrap="square" tIns="91425">
            <a:noAutofit/>
          </a:bodyPr>
          <a:lstStyle/>
          <a:p>
            <a:pPr indent="457200" lvl="0" marL="914400" rtl="0" algn="l">
              <a:spcBef>
                <a:spcPts val="0"/>
              </a:spcBef>
              <a:spcAft>
                <a:spcPts val="0"/>
              </a:spcAft>
              <a:buNone/>
            </a:pPr>
            <a:r>
              <a:rPr lang="en" sz="9600">
                <a:solidFill>
                  <a:schemeClr val="lt1"/>
                </a:solidFill>
                <a:latin typeface="Oswald"/>
                <a:ea typeface="Oswald"/>
                <a:cs typeface="Oswald"/>
                <a:sym typeface="Oswald"/>
              </a:rPr>
              <a:t>WARRIORS</a:t>
            </a:r>
            <a:endParaRPr sz="9600">
              <a:solidFill>
                <a:schemeClr val="lt1"/>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0" title="Chart"/>
          <p:cNvPicPr preferRelativeResize="0"/>
          <p:nvPr/>
        </p:nvPicPr>
        <p:blipFill>
          <a:blip r:embed="rId3">
            <a:alphaModFix/>
          </a:blip>
          <a:stretch>
            <a:fillRect/>
          </a:stretch>
        </p:blipFill>
        <p:spPr>
          <a:xfrm>
            <a:off x="762000" y="454575"/>
            <a:ext cx="6886983" cy="4253725"/>
          </a:xfrm>
          <a:prstGeom prst="rect">
            <a:avLst/>
          </a:prstGeom>
          <a:noFill/>
          <a:ln>
            <a:noFill/>
          </a:ln>
        </p:spPr>
      </p:pic>
      <p:sp>
        <p:nvSpPr>
          <p:cNvPr id="236" name="Google Shape;23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7" name="Google Shape;237;p30"/>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4"/>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sp>
        <p:nvSpPr>
          <p:cNvPr id="238" name="Google Shape;238;p30"/>
          <p:cNvSpPr txBox="1"/>
          <p:nvPr/>
        </p:nvSpPr>
        <p:spPr>
          <a:xfrm>
            <a:off x="999878" y="133150"/>
            <a:ext cx="3239400" cy="451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800">
                <a:latin typeface="Oswald"/>
                <a:ea typeface="Oswald"/>
                <a:cs typeface="Oswald"/>
                <a:sym typeface="Oswald"/>
              </a:rPr>
              <a:t>QUEENSBRIDGE</a:t>
            </a:r>
            <a:r>
              <a:rPr lang="en" sz="1800">
                <a:latin typeface="Oswald"/>
                <a:ea typeface="Oswald"/>
                <a:cs typeface="Oswald"/>
                <a:sym typeface="Oswald"/>
              </a:rPr>
              <a:t> AGE GROUPS</a:t>
            </a:r>
            <a:endParaRPr sz="1800">
              <a:latin typeface="Oswald"/>
              <a:ea typeface="Oswald"/>
              <a:cs typeface="Oswald"/>
              <a:sym typeface="Oswald"/>
            </a:endParaRPr>
          </a:p>
          <a:p>
            <a:pPr indent="0" lvl="0" marL="0" rtl="0" algn="ctr">
              <a:lnSpc>
                <a:spcPct val="150000"/>
              </a:lnSpc>
              <a:spcBef>
                <a:spcPts val="0"/>
              </a:spcBef>
              <a:spcAft>
                <a:spcPts val="0"/>
              </a:spcAft>
              <a:buNone/>
            </a:pPr>
            <a:r>
              <a:t/>
            </a:r>
            <a:endParaRPr sz="1800">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4" name="Google Shape;244;p31"/>
          <p:cNvSpPr txBox="1"/>
          <p:nvPr/>
        </p:nvSpPr>
        <p:spPr>
          <a:xfrm>
            <a:off x="826350" y="1417188"/>
            <a:ext cx="2309700" cy="2450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Total households</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Household income &lt; $10,000</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$10,000 to $14,999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$15,000 to $24,999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$25,000 to $34,999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$35,000 to $49,999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$50,000 to $74,999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$75,000 to $99,999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$100,000 to $149,999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$150,000 to $199,999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$200,000 or more</a:t>
            </a:r>
            <a:endParaRPr sz="900">
              <a:solidFill>
                <a:schemeClr val="dk1"/>
              </a:solidFill>
              <a:highlight>
                <a:srgbClr val="FFFFFF"/>
              </a:highlight>
              <a:latin typeface="Proxima Nova"/>
              <a:ea typeface="Proxima Nova"/>
              <a:cs typeface="Proxima Nova"/>
              <a:sym typeface="Proxima Nova"/>
            </a:endParaRPr>
          </a:p>
        </p:txBody>
      </p:sp>
      <p:sp>
        <p:nvSpPr>
          <p:cNvPr id="245" name="Google Shape;245;p31"/>
          <p:cNvSpPr txBox="1"/>
          <p:nvPr/>
        </p:nvSpPr>
        <p:spPr>
          <a:xfrm>
            <a:off x="3250950" y="1380937"/>
            <a:ext cx="838500" cy="2526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7,805</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1,353</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992</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1,216</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808</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914</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927</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666</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510</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215</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204</a:t>
            </a:r>
            <a:endParaRPr sz="900">
              <a:solidFill>
                <a:schemeClr val="dk1"/>
              </a:solidFill>
              <a:highlight>
                <a:srgbClr val="FFFFFF"/>
              </a:highlight>
              <a:latin typeface="Proxima Nova"/>
              <a:ea typeface="Proxima Nova"/>
              <a:cs typeface="Proxima Nova"/>
              <a:sym typeface="Proxima Nova"/>
            </a:endParaRPr>
          </a:p>
        </p:txBody>
      </p:sp>
      <p:sp>
        <p:nvSpPr>
          <p:cNvPr id="246" name="Google Shape;246;p31"/>
          <p:cNvSpPr txBox="1"/>
          <p:nvPr/>
        </p:nvSpPr>
        <p:spPr>
          <a:xfrm>
            <a:off x="5817775" y="1380937"/>
            <a:ext cx="1231500" cy="2526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100.0%</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17.3%</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12.7%</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15.6%</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10.4%</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11.7%</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11.9%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8.5%</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6.5%</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2.8%</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2.6%</a:t>
            </a:r>
            <a:endParaRPr sz="900">
              <a:solidFill>
                <a:schemeClr val="dk1"/>
              </a:solidFill>
              <a:highlight>
                <a:srgbClr val="FFFFFF"/>
              </a:highlight>
              <a:latin typeface="Proxima Nova"/>
              <a:ea typeface="Proxima Nova"/>
              <a:cs typeface="Proxima Nova"/>
              <a:sym typeface="Proxima Nova"/>
            </a:endParaRPr>
          </a:p>
        </p:txBody>
      </p:sp>
      <p:sp>
        <p:nvSpPr>
          <p:cNvPr id="247" name="Google Shape;247;p31"/>
          <p:cNvSpPr/>
          <p:nvPr/>
        </p:nvSpPr>
        <p:spPr>
          <a:xfrm rot="5400000">
            <a:off x="1512525" y="2365997"/>
            <a:ext cx="26847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
          <p:cNvSpPr/>
          <p:nvPr/>
        </p:nvSpPr>
        <p:spPr>
          <a:xfrm rot="5400000">
            <a:off x="3865650" y="2359850"/>
            <a:ext cx="26847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txBox="1"/>
          <p:nvPr/>
        </p:nvSpPr>
        <p:spPr>
          <a:xfrm>
            <a:off x="826350" y="930977"/>
            <a:ext cx="1157100" cy="3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INCOME</a:t>
            </a:r>
            <a:endParaRPr>
              <a:latin typeface="Oswald"/>
              <a:ea typeface="Oswald"/>
              <a:cs typeface="Oswald"/>
              <a:sym typeface="Oswald"/>
            </a:endParaRPr>
          </a:p>
        </p:txBody>
      </p:sp>
      <p:sp>
        <p:nvSpPr>
          <p:cNvPr id="250" name="Google Shape;250;p31"/>
          <p:cNvSpPr txBox="1"/>
          <p:nvPr/>
        </p:nvSpPr>
        <p:spPr>
          <a:xfrm>
            <a:off x="3250950" y="930975"/>
            <a:ext cx="1546800" cy="5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NO. OF HOUSEHOLDS</a:t>
            </a:r>
            <a:endParaRPr>
              <a:latin typeface="Oswald"/>
              <a:ea typeface="Oswald"/>
              <a:cs typeface="Oswald"/>
              <a:sym typeface="Oswald"/>
            </a:endParaRPr>
          </a:p>
        </p:txBody>
      </p:sp>
      <p:sp>
        <p:nvSpPr>
          <p:cNvPr id="251" name="Google Shape;251;p31"/>
          <p:cNvSpPr txBox="1"/>
          <p:nvPr/>
        </p:nvSpPr>
        <p:spPr>
          <a:xfrm>
            <a:off x="5778875" y="930975"/>
            <a:ext cx="3039900" cy="3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NEIGHBORHOOD PERCENTAGE</a:t>
            </a:r>
            <a:endParaRPr>
              <a:latin typeface="Oswald"/>
              <a:ea typeface="Oswald"/>
              <a:cs typeface="Oswald"/>
              <a:sym typeface="Oswald"/>
            </a:endParaRPr>
          </a:p>
        </p:txBody>
      </p:sp>
      <p:sp>
        <p:nvSpPr>
          <p:cNvPr id="252" name="Google Shape;252;p31"/>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3"/>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sp>
        <p:nvSpPr>
          <p:cNvPr id="253" name="Google Shape;253;p31"/>
          <p:cNvSpPr txBox="1"/>
          <p:nvPr/>
        </p:nvSpPr>
        <p:spPr>
          <a:xfrm>
            <a:off x="999874" y="133150"/>
            <a:ext cx="4941000" cy="45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QUEENSBRIDGE</a:t>
            </a:r>
            <a:r>
              <a:rPr lang="en" sz="1800">
                <a:latin typeface="Oswald"/>
                <a:ea typeface="Oswald"/>
                <a:cs typeface="Oswald"/>
                <a:sym typeface="Oswald"/>
              </a:rPr>
              <a:t> HOUSEHOLD INCOME</a:t>
            </a:r>
            <a:endParaRPr sz="18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58" name="Shape 58"/>
        <p:cNvGrpSpPr/>
        <p:nvPr/>
      </p:nvGrpSpPr>
      <p:grpSpPr>
        <a:xfrm>
          <a:off x="0" y="0"/>
          <a:ext cx="0" cy="0"/>
          <a:chOff x="0" y="0"/>
          <a:chExt cx="0" cy="0"/>
        </a:xfrm>
      </p:grpSpPr>
      <p:sp>
        <p:nvSpPr>
          <p:cNvPr id="59" name="Google Shape;59;p14"/>
          <p:cNvSpPr txBox="1"/>
          <p:nvPr/>
        </p:nvSpPr>
        <p:spPr>
          <a:xfrm>
            <a:off x="1456485" y="-285125"/>
            <a:ext cx="1354200" cy="149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chemeClr val="lt1"/>
                </a:solidFill>
                <a:latin typeface="Oswald"/>
                <a:ea typeface="Oswald"/>
                <a:cs typeface="Oswald"/>
                <a:sym typeface="Oswald"/>
              </a:rPr>
              <a:t>BE</a:t>
            </a:r>
            <a:endParaRPr sz="9600">
              <a:solidFill>
                <a:schemeClr val="lt1"/>
              </a:solidFill>
              <a:latin typeface="Oswald"/>
              <a:ea typeface="Oswald"/>
              <a:cs typeface="Oswald"/>
              <a:sym typeface="Oswald"/>
            </a:endParaRPr>
          </a:p>
        </p:txBody>
      </p:sp>
      <p:sp>
        <p:nvSpPr>
          <p:cNvPr id="60" name="Google Shape;60;p14"/>
          <p:cNvSpPr txBox="1"/>
          <p:nvPr/>
        </p:nvSpPr>
        <p:spPr>
          <a:xfrm>
            <a:off x="4419225" y="2848161"/>
            <a:ext cx="1930200" cy="12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lt1"/>
                </a:solidFill>
                <a:latin typeface="Oswald"/>
                <a:ea typeface="Oswald"/>
                <a:cs typeface="Oswald"/>
                <a:sym typeface="Oswald"/>
              </a:rPr>
              <a:t>CONNECTING COMMUNITY </a:t>
            </a:r>
            <a:endParaRPr sz="1200">
              <a:solidFill>
                <a:schemeClr val="lt1"/>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t/>
            </a:r>
            <a:endParaRPr sz="1200">
              <a:solidFill>
                <a:schemeClr val="lt1"/>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rPr lang="en" sz="1200">
                <a:solidFill>
                  <a:schemeClr val="lt1"/>
                </a:solidFill>
                <a:latin typeface="Oswald"/>
                <a:ea typeface="Oswald"/>
                <a:cs typeface="Oswald"/>
                <a:sym typeface="Oswald"/>
              </a:rPr>
              <a:t>THROUGH HEROIC </a:t>
            </a:r>
            <a:endParaRPr sz="1200">
              <a:solidFill>
                <a:schemeClr val="lt1"/>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t/>
            </a:r>
            <a:endParaRPr sz="1200">
              <a:solidFill>
                <a:schemeClr val="lt1"/>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rPr lang="en" sz="1200">
                <a:solidFill>
                  <a:schemeClr val="lt1"/>
                </a:solidFill>
                <a:latin typeface="Oswald"/>
                <a:ea typeface="Oswald"/>
                <a:cs typeface="Oswald"/>
                <a:sym typeface="Oswald"/>
              </a:rPr>
              <a:t>INDIVIDUALITY</a:t>
            </a:r>
            <a:endParaRPr i="1"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p:txBody>
      </p:sp>
      <p:sp>
        <p:nvSpPr>
          <p:cNvPr id="61" name="Google Shape;61;p14"/>
          <p:cNvSpPr txBox="1"/>
          <p:nvPr/>
        </p:nvSpPr>
        <p:spPr>
          <a:xfrm>
            <a:off x="2633479" y="1087075"/>
            <a:ext cx="2999400" cy="123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chemeClr val="lt1"/>
                </a:solidFill>
                <a:latin typeface="Oswald"/>
                <a:ea typeface="Oswald"/>
                <a:cs typeface="Oswald"/>
                <a:sym typeface="Oswald"/>
              </a:rPr>
              <a:t>YOUR</a:t>
            </a:r>
            <a:endParaRPr sz="9600">
              <a:solidFill>
                <a:schemeClr val="lt1"/>
              </a:solidFill>
              <a:latin typeface="Oswald"/>
              <a:ea typeface="Oswald"/>
              <a:cs typeface="Oswald"/>
              <a:sym typeface="Oswald"/>
            </a:endParaRPr>
          </a:p>
        </p:txBody>
      </p:sp>
      <p:sp>
        <p:nvSpPr>
          <p:cNvPr id="62" name="Google Shape;62;p14"/>
          <p:cNvSpPr txBox="1"/>
          <p:nvPr/>
        </p:nvSpPr>
        <p:spPr>
          <a:xfrm>
            <a:off x="1510825" y="2326500"/>
            <a:ext cx="2999400" cy="10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chemeClr val="lt1"/>
                </a:solidFill>
                <a:latin typeface="Oswald"/>
                <a:ea typeface="Oswald"/>
                <a:cs typeface="Oswald"/>
                <a:sym typeface="Oswald"/>
              </a:rPr>
              <a:t>HERO</a:t>
            </a:r>
            <a:endParaRPr sz="9600">
              <a:solidFill>
                <a:schemeClr val="lt1"/>
              </a:solidFill>
              <a:latin typeface="Oswald"/>
              <a:ea typeface="Oswald"/>
              <a:cs typeface="Oswald"/>
              <a:sym typeface="Oswald"/>
            </a:endParaRPr>
          </a:p>
        </p:txBody>
      </p:sp>
      <p:cxnSp>
        <p:nvCxnSpPr>
          <p:cNvPr id="63" name="Google Shape;63;p14"/>
          <p:cNvCxnSpPr/>
          <p:nvPr/>
        </p:nvCxnSpPr>
        <p:spPr>
          <a:xfrm>
            <a:off x="1651700" y="3746650"/>
            <a:ext cx="2241300" cy="0"/>
          </a:xfrm>
          <a:prstGeom prst="straightConnector1">
            <a:avLst/>
          </a:prstGeom>
          <a:noFill/>
          <a:ln cap="flat" cmpd="sng" w="76200">
            <a:solidFill>
              <a:schemeClr val="lt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2" title="Chart"/>
          <p:cNvPicPr preferRelativeResize="0"/>
          <p:nvPr/>
        </p:nvPicPr>
        <p:blipFill>
          <a:blip r:embed="rId3">
            <a:alphaModFix/>
          </a:blip>
          <a:stretch>
            <a:fillRect/>
          </a:stretch>
        </p:blipFill>
        <p:spPr>
          <a:xfrm>
            <a:off x="999875" y="518250"/>
            <a:ext cx="6842500" cy="4167700"/>
          </a:xfrm>
          <a:prstGeom prst="rect">
            <a:avLst/>
          </a:prstGeom>
          <a:noFill/>
          <a:ln>
            <a:noFill/>
          </a:ln>
        </p:spPr>
      </p:pic>
      <p:sp>
        <p:nvSpPr>
          <p:cNvPr id="259" name="Google Shape;25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0" name="Google Shape;260;p32"/>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4"/>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sp>
        <p:nvSpPr>
          <p:cNvPr id="261" name="Google Shape;261;p32"/>
          <p:cNvSpPr txBox="1"/>
          <p:nvPr/>
        </p:nvSpPr>
        <p:spPr>
          <a:xfrm>
            <a:off x="999878" y="133150"/>
            <a:ext cx="3239400" cy="45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QUEENSBRIDGE</a:t>
            </a:r>
            <a:r>
              <a:rPr lang="en" sz="1800">
                <a:latin typeface="Oswald"/>
                <a:ea typeface="Oswald"/>
                <a:cs typeface="Oswald"/>
                <a:sym typeface="Oswald"/>
              </a:rPr>
              <a:t> RACE</a:t>
            </a:r>
            <a:endParaRPr sz="1800">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7" name="Google Shape;267;p33"/>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3"/>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sp>
        <p:nvSpPr>
          <p:cNvPr id="268" name="Google Shape;268;p33"/>
          <p:cNvSpPr txBox="1"/>
          <p:nvPr/>
        </p:nvSpPr>
        <p:spPr>
          <a:xfrm>
            <a:off x="999874" y="133150"/>
            <a:ext cx="4941000" cy="45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QUEENSBRIDGE GENDER</a:t>
            </a:r>
            <a:endParaRPr sz="1800">
              <a:latin typeface="Oswald"/>
              <a:ea typeface="Oswald"/>
              <a:cs typeface="Oswald"/>
              <a:sym typeface="Oswald"/>
            </a:endParaRPr>
          </a:p>
        </p:txBody>
      </p:sp>
      <p:pic>
        <p:nvPicPr>
          <p:cNvPr id="269" name="Google Shape;269;p33" title="Chart"/>
          <p:cNvPicPr preferRelativeResize="0"/>
          <p:nvPr/>
        </p:nvPicPr>
        <p:blipFill>
          <a:blip r:embed="rId4">
            <a:alphaModFix/>
          </a:blip>
          <a:stretch>
            <a:fillRect/>
          </a:stretch>
        </p:blipFill>
        <p:spPr>
          <a:xfrm>
            <a:off x="999875" y="584650"/>
            <a:ext cx="6898924" cy="4209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34"/>
          <p:cNvPicPr preferRelativeResize="0"/>
          <p:nvPr/>
        </p:nvPicPr>
        <p:blipFill rotWithShape="1">
          <a:blip r:embed="rId3">
            <a:alphaModFix/>
          </a:blip>
          <a:srcRect b="4155" l="0" r="0" t="9815"/>
          <a:stretch/>
        </p:blipFill>
        <p:spPr>
          <a:xfrm>
            <a:off x="0" y="0"/>
            <a:ext cx="9143999" cy="5143503"/>
          </a:xfrm>
          <a:prstGeom prst="rect">
            <a:avLst/>
          </a:prstGeom>
          <a:noFill/>
          <a:ln>
            <a:noFill/>
          </a:ln>
        </p:spPr>
      </p:pic>
      <p:sp>
        <p:nvSpPr>
          <p:cNvPr id="275" name="Google Shape;275;p34"/>
          <p:cNvSpPr txBox="1"/>
          <p:nvPr/>
        </p:nvSpPr>
        <p:spPr>
          <a:xfrm>
            <a:off x="5655450" y="3904100"/>
            <a:ext cx="3923100" cy="13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chemeClr val="lt1"/>
                </a:solidFill>
                <a:latin typeface="Oswald"/>
                <a:ea typeface="Oswald"/>
                <a:cs typeface="Oswald"/>
                <a:sym typeface="Oswald"/>
              </a:rPr>
              <a:t>BKB OG</a:t>
            </a:r>
            <a:endParaRPr sz="9600">
              <a:solidFill>
                <a:schemeClr val="lt1"/>
              </a:solidFill>
              <a:latin typeface="Oswald"/>
              <a:ea typeface="Oswald"/>
              <a:cs typeface="Oswald"/>
              <a:sym typeface="Oswald"/>
            </a:endParaRPr>
          </a:p>
        </p:txBody>
      </p:sp>
      <p:sp>
        <p:nvSpPr>
          <p:cNvPr id="276" name="Google Shape;276;p34"/>
          <p:cNvSpPr txBox="1"/>
          <p:nvPr/>
        </p:nvSpPr>
        <p:spPr>
          <a:xfrm flipH="1">
            <a:off x="-172525" y="-392381"/>
            <a:ext cx="5211900" cy="185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600">
                <a:solidFill>
                  <a:schemeClr val="lt1"/>
                </a:solidFill>
                <a:latin typeface="Oswald"/>
                <a:ea typeface="Oswald"/>
                <a:cs typeface="Oswald"/>
                <a:sym typeface="Oswald"/>
              </a:rPr>
              <a:t>GOWANUS</a:t>
            </a:r>
            <a:endParaRPr sz="9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35" title="Chart"/>
          <p:cNvPicPr preferRelativeResize="0"/>
          <p:nvPr/>
        </p:nvPicPr>
        <p:blipFill>
          <a:blip r:embed="rId3">
            <a:alphaModFix/>
          </a:blip>
          <a:stretch>
            <a:fillRect/>
          </a:stretch>
        </p:blipFill>
        <p:spPr>
          <a:xfrm>
            <a:off x="740400" y="454575"/>
            <a:ext cx="6908575" cy="4208650"/>
          </a:xfrm>
          <a:prstGeom prst="rect">
            <a:avLst/>
          </a:prstGeom>
          <a:noFill/>
          <a:ln>
            <a:noFill/>
          </a:ln>
        </p:spPr>
      </p:pic>
      <p:sp>
        <p:nvSpPr>
          <p:cNvPr id="282" name="Google Shape;282;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3" name="Google Shape;283;p35"/>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4"/>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sp>
        <p:nvSpPr>
          <p:cNvPr id="284" name="Google Shape;284;p35"/>
          <p:cNvSpPr txBox="1"/>
          <p:nvPr/>
        </p:nvSpPr>
        <p:spPr>
          <a:xfrm>
            <a:off x="999878" y="133150"/>
            <a:ext cx="3239400" cy="45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GOWANUS</a:t>
            </a:r>
            <a:r>
              <a:rPr lang="en" sz="1800">
                <a:latin typeface="Oswald"/>
                <a:ea typeface="Oswald"/>
                <a:cs typeface="Oswald"/>
                <a:sym typeface="Oswald"/>
              </a:rPr>
              <a:t> AGE GROUPS</a:t>
            </a:r>
            <a:endParaRPr sz="1800">
              <a:latin typeface="Oswald"/>
              <a:ea typeface="Oswald"/>
              <a:cs typeface="Oswald"/>
              <a:sym typeface="Oswald"/>
            </a:endParaRPr>
          </a:p>
          <a:p>
            <a:pPr indent="0" lvl="0" marL="0" rtl="0" algn="ctr">
              <a:lnSpc>
                <a:spcPct val="150000"/>
              </a:lnSpc>
              <a:spcBef>
                <a:spcPts val="0"/>
              </a:spcBef>
              <a:spcAft>
                <a:spcPts val="0"/>
              </a:spcAft>
              <a:buNone/>
            </a:pPr>
            <a:r>
              <a:t/>
            </a:r>
            <a:endParaRPr sz="1800">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0" name="Google Shape;290;p36"/>
          <p:cNvSpPr txBox="1"/>
          <p:nvPr/>
        </p:nvSpPr>
        <p:spPr>
          <a:xfrm>
            <a:off x="826350" y="1417188"/>
            <a:ext cx="2309700" cy="2450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Total households</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Household income &lt; $10,000</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$10,000 to $14,999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$15,000 to $24,999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$25,000 to $34,999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$35,000 to $49,999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$50,000 to $74,999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$75,000 to $99,999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$100,000 to $149,999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$150,000 to $199,999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$200,000 or more</a:t>
            </a:r>
            <a:endParaRPr sz="900">
              <a:solidFill>
                <a:schemeClr val="dk1"/>
              </a:solidFill>
              <a:highlight>
                <a:srgbClr val="FFFFFF"/>
              </a:highlight>
              <a:latin typeface="Proxima Nova"/>
              <a:ea typeface="Proxima Nova"/>
              <a:cs typeface="Proxima Nova"/>
              <a:sym typeface="Proxima Nova"/>
            </a:endParaRPr>
          </a:p>
        </p:txBody>
      </p:sp>
      <p:sp>
        <p:nvSpPr>
          <p:cNvPr id="291" name="Google Shape;291;p36"/>
          <p:cNvSpPr txBox="1"/>
          <p:nvPr/>
        </p:nvSpPr>
        <p:spPr>
          <a:xfrm>
            <a:off x="3250950" y="1380937"/>
            <a:ext cx="838500" cy="2526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31,147</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1,197</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719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1,010</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1,102</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2,273</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3,682</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3,721</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5,877</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4,113</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7,453</a:t>
            </a:r>
            <a:endParaRPr sz="900">
              <a:solidFill>
                <a:schemeClr val="dk1"/>
              </a:solidFill>
              <a:highlight>
                <a:srgbClr val="FFFFFF"/>
              </a:highlight>
              <a:latin typeface="Proxima Nova"/>
              <a:ea typeface="Proxima Nova"/>
              <a:cs typeface="Proxima Nova"/>
              <a:sym typeface="Proxima Nova"/>
            </a:endParaRPr>
          </a:p>
        </p:txBody>
      </p:sp>
      <p:sp>
        <p:nvSpPr>
          <p:cNvPr id="292" name="Google Shape;292;p36"/>
          <p:cNvSpPr txBox="1"/>
          <p:nvPr/>
        </p:nvSpPr>
        <p:spPr>
          <a:xfrm>
            <a:off x="5817775" y="1380937"/>
            <a:ext cx="1231500" cy="2526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100.0%</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3.8%</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2.3%</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3.2%</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3.5%</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7.3%</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11.8%</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11.9%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18.9%</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13.2%</a:t>
            </a:r>
            <a:endParaRPr sz="9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23.9%</a:t>
            </a:r>
            <a:endParaRPr sz="900">
              <a:solidFill>
                <a:schemeClr val="dk1"/>
              </a:solidFill>
              <a:highlight>
                <a:srgbClr val="FFFFFF"/>
              </a:highlight>
              <a:latin typeface="Proxima Nova"/>
              <a:ea typeface="Proxima Nova"/>
              <a:cs typeface="Proxima Nova"/>
              <a:sym typeface="Proxima Nova"/>
            </a:endParaRPr>
          </a:p>
        </p:txBody>
      </p:sp>
      <p:sp>
        <p:nvSpPr>
          <p:cNvPr id="293" name="Google Shape;293;p36"/>
          <p:cNvSpPr/>
          <p:nvPr/>
        </p:nvSpPr>
        <p:spPr>
          <a:xfrm rot="5400000">
            <a:off x="1512525" y="2365997"/>
            <a:ext cx="26847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6"/>
          <p:cNvSpPr/>
          <p:nvPr/>
        </p:nvSpPr>
        <p:spPr>
          <a:xfrm rot="5400000">
            <a:off x="3865650" y="2359850"/>
            <a:ext cx="26847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6"/>
          <p:cNvSpPr txBox="1"/>
          <p:nvPr/>
        </p:nvSpPr>
        <p:spPr>
          <a:xfrm>
            <a:off x="826350" y="930977"/>
            <a:ext cx="1157100" cy="3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INCOME</a:t>
            </a:r>
            <a:endParaRPr>
              <a:latin typeface="Oswald"/>
              <a:ea typeface="Oswald"/>
              <a:cs typeface="Oswald"/>
              <a:sym typeface="Oswald"/>
            </a:endParaRPr>
          </a:p>
        </p:txBody>
      </p:sp>
      <p:sp>
        <p:nvSpPr>
          <p:cNvPr id="296" name="Google Shape;296;p36"/>
          <p:cNvSpPr txBox="1"/>
          <p:nvPr/>
        </p:nvSpPr>
        <p:spPr>
          <a:xfrm>
            <a:off x="3250950" y="930975"/>
            <a:ext cx="1546800" cy="5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NO. OF HOUSEHOLDS</a:t>
            </a:r>
            <a:endParaRPr>
              <a:latin typeface="Oswald"/>
              <a:ea typeface="Oswald"/>
              <a:cs typeface="Oswald"/>
              <a:sym typeface="Oswald"/>
            </a:endParaRPr>
          </a:p>
        </p:txBody>
      </p:sp>
      <p:sp>
        <p:nvSpPr>
          <p:cNvPr id="297" name="Google Shape;297;p36"/>
          <p:cNvSpPr txBox="1"/>
          <p:nvPr/>
        </p:nvSpPr>
        <p:spPr>
          <a:xfrm>
            <a:off x="5778875" y="930975"/>
            <a:ext cx="3039900" cy="3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NEIGHBORHOOD PERCENTAGE</a:t>
            </a:r>
            <a:endParaRPr>
              <a:latin typeface="Oswald"/>
              <a:ea typeface="Oswald"/>
              <a:cs typeface="Oswald"/>
              <a:sym typeface="Oswald"/>
            </a:endParaRPr>
          </a:p>
        </p:txBody>
      </p:sp>
      <p:sp>
        <p:nvSpPr>
          <p:cNvPr id="298" name="Google Shape;298;p36"/>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3"/>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sp>
        <p:nvSpPr>
          <p:cNvPr id="299" name="Google Shape;299;p36"/>
          <p:cNvSpPr txBox="1"/>
          <p:nvPr/>
        </p:nvSpPr>
        <p:spPr>
          <a:xfrm>
            <a:off x="999874" y="133150"/>
            <a:ext cx="4941000" cy="45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GOWANUS</a:t>
            </a:r>
            <a:r>
              <a:rPr lang="en" sz="1800">
                <a:latin typeface="Oswald"/>
                <a:ea typeface="Oswald"/>
                <a:cs typeface="Oswald"/>
                <a:sym typeface="Oswald"/>
              </a:rPr>
              <a:t> HOUSEHOLD INCOME</a:t>
            </a:r>
            <a:endParaRPr sz="1800">
              <a:latin typeface="Oswald"/>
              <a:ea typeface="Oswald"/>
              <a:cs typeface="Oswald"/>
              <a:sym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37" title="Chart"/>
          <p:cNvPicPr preferRelativeResize="0"/>
          <p:nvPr/>
        </p:nvPicPr>
        <p:blipFill>
          <a:blip r:embed="rId3">
            <a:alphaModFix/>
          </a:blip>
          <a:stretch>
            <a:fillRect/>
          </a:stretch>
        </p:blipFill>
        <p:spPr>
          <a:xfrm>
            <a:off x="999188" y="470838"/>
            <a:ext cx="7145625" cy="4201825"/>
          </a:xfrm>
          <a:prstGeom prst="rect">
            <a:avLst/>
          </a:prstGeom>
          <a:noFill/>
          <a:ln>
            <a:noFill/>
          </a:ln>
        </p:spPr>
      </p:pic>
      <p:sp>
        <p:nvSpPr>
          <p:cNvPr id="305" name="Google Shape;305;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6" name="Google Shape;306;p37"/>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4"/>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sp>
        <p:nvSpPr>
          <p:cNvPr id="307" name="Google Shape;307;p37"/>
          <p:cNvSpPr txBox="1"/>
          <p:nvPr/>
        </p:nvSpPr>
        <p:spPr>
          <a:xfrm>
            <a:off x="999878" y="133150"/>
            <a:ext cx="3239400" cy="45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GOWANUS </a:t>
            </a:r>
            <a:r>
              <a:rPr lang="en" sz="1800">
                <a:latin typeface="Oswald"/>
                <a:ea typeface="Oswald"/>
                <a:cs typeface="Oswald"/>
                <a:sym typeface="Oswald"/>
              </a:rPr>
              <a:t>RACE</a:t>
            </a:r>
            <a:endParaRPr sz="1800">
              <a:latin typeface="Oswald"/>
              <a:ea typeface="Oswald"/>
              <a:cs typeface="Oswald"/>
              <a:sym typeface="Oswa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3" name="Google Shape;313;p38"/>
          <p:cNvSpPr txBox="1"/>
          <p:nvPr/>
        </p:nvSpPr>
        <p:spPr>
          <a:xfrm>
            <a:off x="1301300" y="4663225"/>
            <a:ext cx="5975700" cy="503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800">
                <a:solidFill>
                  <a:schemeClr val="dk1"/>
                </a:solidFill>
                <a:latin typeface="Oswald"/>
                <a:ea typeface="Oswald"/>
                <a:cs typeface="Oswald"/>
                <a:sym typeface="Oswald"/>
              </a:rPr>
              <a:t>*Insights pulled from </a:t>
            </a:r>
            <a:r>
              <a:rPr lang="en" sz="800" u="sng">
                <a:solidFill>
                  <a:schemeClr val="hlink"/>
                </a:solidFill>
                <a:latin typeface="Oswald"/>
                <a:ea typeface="Oswald"/>
                <a:cs typeface="Oswald"/>
                <a:sym typeface="Oswald"/>
                <a:hlinkClick r:id="rId3"/>
              </a:rPr>
              <a:t>NYC Planning Population FactFinder</a:t>
            </a:r>
            <a:r>
              <a:rPr lang="en" sz="800">
                <a:solidFill>
                  <a:schemeClr val="dk1"/>
                </a:solidFill>
                <a:latin typeface="Oswald"/>
                <a:ea typeface="Oswald"/>
                <a:cs typeface="Oswald"/>
                <a:sym typeface="Oswald"/>
              </a:rPr>
              <a:t>, which uses data from decennial censuses and the American Community Survey.</a:t>
            </a:r>
            <a:endParaRPr sz="800"/>
          </a:p>
        </p:txBody>
      </p:sp>
      <p:sp>
        <p:nvSpPr>
          <p:cNvPr id="314" name="Google Shape;314;p38"/>
          <p:cNvSpPr txBox="1"/>
          <p:nvPr/>
        </p:nvSpPr>
        <p:spPr>
          <a:xfrm>
            <a:off x="999874" y="133150"/>
            <a:ext cx="4941000" cy="45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GOWANUS</a:t>
            </a:r>
            <a:r>
              <a:rPr lang="en" sz="1800">
                <a:latin typeface="Oswald"/>
                <a:ea typeface="Oswald"/>
                <a:cs typeface="Oswald"/>
                <a:sym typeface="Oswald"/>
              </a:rPr>
              <a:t> GENDER</a:t>
            </a:r>
            <a:endParaRPr sz="1800">
              <a:latin typeface="Oswald"/>
              <a:ea typeface="Oswald"/>
              <a:cs typeface="Oswald"/>
              <a:sym typeface="Oswald"/>
            </a:endParaRPr>
          </a:p>
        </p:txBody>
      </p:sp>
      <p:pic>
        <p:nvPicPr>
          <p:cNvPr id="315" name="Google Shape;315;p38" title="Chart"/>
          <p:cNvPicPr preferRelativeResize="0"/>
          <p:nvPr/>
        </p:nvPicPr>
        <p:blipFill>
          <a:blip r:embed="rId4">
            <a:alphaModFix/>
          </a:blip>
          <a:stretch>
            <a:fillRect/>
          </a:stretch>
        </p:blipFill>
        <p:spPr>
          <a:xfrm>
            <a:off x="999875" y="584650"/>
            <a:ext cx="6715376" cy="41523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319" name="Shape 319"/>
        <p:cNvGrpSpPr/>
        <p:nvPr/>
      </p:nvGrpSpPr>
      <p:grpSpPr>
        <a:xfrm>
          <a:off x="0" y="0"/>
          <a:ext cx="0" cy="0"/>
          <a:chOff x="0" y="0"/>
          <a:chExt cx="0" cy="0"/>
        </a:xfrm>
      </p:grpSpPr>
      <p:sp>
        <p:nvSpPr>
          <p:cNvPr id="320" name="Google Shape;320;p39"/>
          <p:cNvSpPr txBox="1"/>
          <p:nvPr/>
        </p:nvSpPr>
        <p:spPr>
          <a:xfrm>
            <a:off x="-193600" y="-285125"/>
            <a:ext cx="6366300" cy="137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MEET</a:t>
            </a:r>
            <a:endParaRPr sz="9600">
              <a:solidFill>
                <a:srgbClr val="FFFFFF"/>
              </a:solidFill>
              <a:latin typeface="Oswald"/>
              <a:ea typeface="Oswald"/>
              <a:cs typeface="Oswald"/>
              <a:sym typeface="Oswald"/>
            </a:endParaRPr>
          </a:p>
        </p:txBody>
      </p:sp>
      <p:sp>
        <p:nvSpPr>
          <p:cNvPr id="321" name="Google Shape;321;p39"/>
          <p:cNvSpPr txBox="1"/>
          <p:nvPr/>
        </p:nvSpPr>
        <p:spPr>
          <a:xfrm>
            <a:off x="2200075" y="1087075"/>
            <a:ext cx="2999400" cy="69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OUR</a:t>
            </a:r>
            <a:endParaRPr sz="9600">
              <a:solidFill>
                <a:srgbClr val="FFFFFF"/>
              </a:solidFill>
              <a:latin typeface="Oswald"/>
              <a:ea typeface="Oswald"/>
              <a:cs typeface="Oswald"/>
              <a:sym typeface="Oswald"/>
            </a:endParaRPr>
          </a:p>
        </p:txBody>
      </p:sp>
      <p:sp>
        <p:nvSpPr>
          <p:cNvPr id="322" name="Google Shape;322;p39"/>
          <p:cNvSpPr txBox="1"/>
          <p:nvPr/>
        </p:nvSpPr>
        <p:spPr>
          <a:xfrm>
            <a:off x="1510825" y="2326500"/>
            <a:ext cx="3920700" cy="10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latin typeface="Oswald"/>
                <a:ea typeface="Oswald"/>
                <a:cs typeface="Oswald"/>
                <a:sym typeface="Oswald"/>
              </a:rPr>
              <a:t>HEROES</a:t>
            </a:r>
            <a:endParaRPr sz="9600">
              <a:solidFill>
                <a:srgbClr val="FFFFFF"/>
              </a:solidFill>
              <a:latin typeface="Oswald"/>
              <a:ea typeface="Oswald"/>
              <a:cs typeface="Oswald"/>
              <a:sym typeface="Oswald"/>
            </a:endParaRPr>
          </a:p>
        </p:txBody>
      </p:sp>
      <p:cxnSp>
        <p:nvCxnSpPr>
          <p:cNvPr id="323" name="Google Shape;323;p39"/>
          <p:cNvCxnSpPr/>
          <p:nvPr/>
        </p:nvCxnSpPr>
        <p:spPr>
          <a:xfrm>
            <a:off x="1651700" y="3746650"/>
            <a:ext cx="3483900" cy="0"/>
          </a:xfrm>
          <a:prstGeom prst="straightConnector1">
            <a:avLst/>
          </a:prstGeom>
          <a:noFill/>
          <a:ln cap="flat" cmpd="sng" w="76200">
            <a:solidFill>
              <a:srgbClr val="FFFFFF"/>
            </a:solidFill>
            <a:prstDash val="solid"/>
            <a:round/>
            <a:headEnd len="med" w="med" type="none"/>
            <a:tailEnd len="med" w="med" type="none"/>
          </a:ln>
        </p:spPr>
      </p:cxnSp>
      <p:sp>
        <p:nvSpPr>
          <p:cNvPr id="324" name="Google Shape;324;p39"/>
          <p:cNvSpPr txBox="1"/>
          <p:nvPr/>
        </p:nvSpPr>
        <p:spPr>
          <a:xfrm>
            <a:off x="6413712" y="2932256"/>
            <a:ext cx="1705800" cy="183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Oswald"/>
                <a:ea typeface="Oswald"/>
                <a:cs typeface="Oswald"/>
                <a:sym typeface="Oswald"/>
              </a:rPr>
              <a:t>MEMBER</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chemeClr val="lt1"/>
                </a:solidFill>
                <a:latin typeface="Oswald"/>
                <a:ea typeface="Oswald"/>
                <a:cs typeface="Oswald"/>
                <a:sym typeface="Oswald"/>
              </a:rPr>
              <a:t>FIRST</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chemeClr val="lt1"/>
                </a:solidFill>
                <a:latin typeface="Oswald"/>
                <a:ea typeface="Oswald"/>
                <a:cs typeface="Oswald"/>
                <a:sym typeface="Oswald"/>
              </a:rPr>
              <a:t>MARKETING</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0"/>
          <p:cNvSpPr txBox="1"/>
          <p:nvPr/>
        </p:nvSpPr>
        <p:spPr>
          <a:xfrm>
            <a:off x="5329700" y="1862800"/>
            <a:ext cx="3107400" cy="2686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100">
                <a:solidFill>
                  <a:schemeClr val="dk1"/>
                </a:solidFill>
                <a:highlight>
                  <a:schemeClr val="lt1"/>
                </a:highlight>
                <a:latin typeface="Proxima Nova"/>
                <a:ea typeface="Proxima Nova"/>
                <a:cs typeface="Proxima Nova"/>
                <a:sym typeface="Proxima Nova"/>
              </a:rPr>
              <a:t>E</a:t>
            </a:r>
            <a:r>
              <a:rPr lang="en" sz="1100">
                <a:solidFill>
                  <a:schemeClr val="dk1"/>
                </a:solidFill>
                <a:highlight>
                  <a:schemeClr val="lt1"/>
                </a:highlight>
                <a:latin typeface="Proxima Nova"/>
                <a:ea typeface="Proxima Nova"/>
                <a:cs typeface="Proxima Nova"/>
                <a:sym typeface="Proxima Nova"/>
              </a:rPr>
              <a:t>pisodic and evocative.</a:t>
            </a:r>
            <a:br>
              <a:rPr lang="en" sz="1100">
                <a:solidFill>
                  <a:schemeClr val="dk1"/>
                </a:solidFill>
                <a:highlight>
                  <a:schemeClr val="lt1"/>
                </a:highlight>
                <a:latin typeface="Proxima Nova"/>
                <a:ea typeface="Proxima Nova"/>
                <a:cs typeface="Proxima Nova"/>
                <a:sym typeface="Proxima Nova"/>
              </a:rPr>
            </a:br>
            <a:endParaRPr sz="1100">
              <a:solidFill>
                <a:schemeClr val="dk1"/>
              </a:solidFill>
              <a:highlight>
                <a:schemeClr val="lt1"/>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1100">
                <a:solidFill>
                  <a:schemeClr val="dk1"/>
                </a:solidFill>
                <a:highlight>
                  <a:schemeClr val="lt1"/>
                </a:highlight>
                <a:latin typeface="Proxima Nova"/>
                <a:ea typeface="Proxima Nova"/>
                <a:cs typeface="Proxima Nova"/>
                <a:sym typeface="Proxima Nova"/>
              </a:rPr>
              <a:t>Stories of community, </a:t>
            </a:r>
            <a:r>
              <a:rPr lang="en" sz="1100">
                <a:solidFill>
                  <a:schemeClr val="dk1"/>
                </a:solidFill>
                <a:highlight>
                  <a:srgbClr val="FFFFFF"/>
                </a:highlight>
                <a:latin typeface="Proxima Nova"/>
                <a:ea typeface="Proxima Nova"/>
                <a:cs typeface="Proxima Nova"/>
                <a:sym typeface="Proxima Nova"/>
              </a:rPr>
              <a:t>surmounting hardship, and being empowered by BKB.</a:t>
            </a:r>
            <a:br>
              <a:rPr lang="en" sz="1100">
                <a:solidFill>
                  <a:schemeClr val="dk1"/>
                </a:solidFill>
                <a:highlight>
                  <a:srgbClr val="FFFFFF"/>
                </a:highlight>
                <a:latin typeface="Proxima Nova"/>
                <a:ea typeface="Proxima Nova"/>
                <a:cs typeface="Proxima Nova"/>
                <a:sym typeface="Proxima Nova"/>
              </a:rPr>
            </a:br>
            <a:endParaRPr sz="1100">
              <a:solidFill>
                <a:schemeClr val="dk1"/>
              </a:solidFill>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1100">
                <a:solidFill>
                  <a:schemeClr val="dk1"/>
                </a:solidFill>
                <a:highlight>
                  <a:srgbClr val="FFFFFF"/>
                </a:highlight>
                <a:latin typeface="Proxima Nova"/>
                <a:ea typeface="Proxima Nova"/>
                <a:cs typeface="Proxima Nova"/>
                <a:sym typeface="Proxima Nova"/>
              </a:rPr>
              <a:t>Relatable people, aspirational spirits.</a:t>
            </a:r>
            <a:br>
              <a:rPr lang="en" sz="900">
                <a:solidFill>
                  <a:schemeClr val="dk1"/>
                </a:solidFill>
                <a:highlight>
                  <a:srgbClr val="FFFFFF"/>
                </a:highlight>
                <a:latin typeface="Proxima Nova"/>
                <a:ea typeface="Proxima Nova"/>
                <a:cs typeface="Proxima Nova"/>
                <a:sym typeface="Proxima Nova"/>
              </a:rPr>
            </a:br>
            <a:endParaRPr sz="900">
              <a:solidFill>
                <a:schemeClr val="dk1"/>
              </a:solidFill>
              <a:highlight>
                <a:srgbClr val="FFFFFF"/>
              </a:highlight>
              <a:latin typeface="Proxima Nova"/>
              <a:ea typeface="Proxima Nova"/>
              <a:cs typeface="Proxima Nova"/>
              <a:sym typeface="Proxima Nova"/>
            </a:endParaRPr>
          </a:p>
        </p:txBody>
      </p:sp>
      <p:pic>
        <p:nvPicPr>
          <p:cNvPr id="330" name="Google Shape;330;p40"/>
          <p:cNvPicPr preferRelativeResize="0"/>
          <p:nvPr/>
        </p:nvPicPr>
        <p:blipFill rotWithShape="1">
          <a:blip r:embed="rId3">
            <a:alphaModFix/>
          </a:blip>
          <a:srcRect b="0" l="34914" r="-6681" t="0"/>
          <a:stretch/>
        </p:blipFill>
        <p:spPr>
          <a:xfrm>
            <a:off x="0" y="0"/>
            <a:ext cx="5536815" cy="5143500"/>
          </a:xfrm>
          <a:prstGeom prst="rect">
            <a:avLst/>
          </a:prstGeom>
          <a:noFill/>
          <a:ln>
            <a:noFill/>
          </a:ln>
        </p:spPr>
      </p:pic>
      <p:sp>
        <p:nvSpPr>
          <p:cNvPr id="331" name="Google Shape;331;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2" name="Google Shape;332;p40"/>
          <p:cNvSpPr txBox="1"/>
          <p:nvPr/>
        </p:nvSpPr>
        <p:spPr>
          <a:xfrm>
            <a:off x="5329700" y="663750"/>
            <a:ext cx="2788500" cy="812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Oswald"/>
                <a:ea typeface="Oswald"/>
                <a:cs typeface="Oswald"/>
                <a:sym typeface="Oswald"/>
              </a:rPr>
              <a:t>MEET OUR HEROES: </a:t>
            </a:r>
            <a:endParaRPr sz="1800">
              <a:latin typeface="Oswald"/>
              <a:ea typeface="Oswald"/>
              <a:cs typeface="Oswald"/>
              <a:sym typeface="Oswald"/>
            </a:endParaRPr>
          </a:p>
          <a:p>
            <a:pPr indent="0" lvl="0" marL="0" rtl="0" algn="l">
              <a:lnSpc>
                <a:spcPct val="150000"/>
              </a:lnSpc>
              <a:spcBef>
                <a:spcPts val="0"/>
              </a:spcBef>
              <a:spcAft>
                <a:spcPts val="0"/>
              </a:spcAft>
              <a:buNone/>
            </a:pPr>
            <a:r>
              <a:rPr lang="en" sz="1800">
                <a:latin typeface="Oswald"/>
                <a:ea typeface="Oswald"/>
                <a:cs typeface="Oswald"/>
                <a:sym typeface="Oswald"/>
              </a:rPr>
              <a:t>MEMBER-BASED VIDEO SERIES</a:t>
            </a:r>
            <a:endParaRPr sz="1800">
              <a:latin typeface="Oswald"/>
              <a:ea typeface="Oswald"/>
              <a:cs typeface="Oswald"/>
              <a:sym typeface="Oswald"/>
            </a:endParaRPr>
          </a:p>
          <a:p>
            <a:pPr indent="0" lvl="0" marL="0" rtl="0" algn="l">
              <a:lnSpc>
                <a:spcPct val="150000"/>
              </a:lnSpc>
              <a:spcBef>
                <a:spcPts val="0"/>
              </a:spcBef>
              <a:spcAft>
                <a:spcPts val="0"/>
              </a:spcAft>
              <a:buNone/>
            </a:pPr>
            <a:r>
              <a:t/>
            </a:r>
            <a:endParaRPr sz="1800">
              <a:latin typeface="Oswald"/>
              <a:ea typeface="Oswald"/>
              <a:cs typeface="Oswald"/>
              <a:sym typeface="Oswa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C42E"/>
        </a:solidFill>
      </p:bgPr>
    </p:bg>
    <p:spTree>
      <p:nvGrpSpPr>
        <p:cNvPr id="336" name="Shape 336"/>
        <p:cNvGrpSpPr/>
        <p:nvPr/>
      </p:nvGrpSpPr>
      <p:grpSpPr>
        <a:xfrm>
          <a:off x="0" y="0"/>
          <a:ext cx="0" cy="0"/>
          <a:chOff x="0" y="0"/>
          <a:chExt cx="0" cy="0"/>
        </a:xfrm>
      </p:grpSpPr>
      <p:sp>
        <p:nvSpPr>
          <p:cNvPr id="337" name="Google Shape;337;p41"/>
          <p:cNvSpPr txBox="1"/>
          <p:nvPr/>
        </p:nvSpPr>
        <p:spPr>
          <a:xfrm>
            <a:off x="-193600" y="-285125"/>
            <a:ext cx="6366300" cy="137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THEIR</a:t>
            </a:r>
            <a:endParaRPr sz="9600">
              <a:solidFill>
                <a:srgbClr val="FFFFFF"/>
              </a:solidFill>
              <a:latin typeface="Oswald"/>
              <a:ea typeface="Oswald"/>
              <a:cs typeface="Oswald"/>
              <a:sym typeface="Oswald"/>
            </a:endParaRPr>
          </a:p>
        </p:txBody>
      </p:sp>
      <p:sp>
        <p:nvSpPr>
          <p:cNvPr id="338" name="Google Shape;338;p41"/>
          <p:cNvSpPr txBox="1"/>
          <p:nvPr/>
        </p:nvSpPr>
        <p:spPr>
          <a:xfrm>
            <a:off x="2300549" y="1010875"/>
            <a:ext cx="4542900" cy="69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STORIES</a:t>
            </a:r>
            <a:endParaRPr sz="9600">
              <a:solidFill>
                <a:srgbClr val="FFFFFF"/>
              </a:solidFill>
              <a:latin typeface="Oswald"/>
              <a:ea typeface="Oswald"/>
              <a:cs typeface="Oswald"/>
              <a:sym typeface="Oswald"/>
            </a:endParaRPr>
          </a:p>
        </p:txBody>
      </p:sp>
      <p:sp>
        <p:nvSpPr>
          <p:cNvPr id="339" name="Google Shape;339;p41"/>
          <p:cNvSpPr txBox="1"/>
          <p:nvPr/>
        </p:nvSpPr>
        <p:spPr>
          <a:xfrm>
            <a:off x="1510825" y="2326500"/>
            <a:ext cx="4872600" cy="10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latin typeface="Oswald"/>
                <a:ea typeface="Oswald"/>
                <a:cs typeface="Oswald"/>
                <a:sym typeface="Oswald"/>
              </a:rPr>
              <a:t>CONTINUE</a:t>
            </a:r>
            <a:endParaRPr sz="9600">
              <a:solidFill>
                <a:srgbClr val="FFFFFF"/>
              </a:solidFill>
              <a:latin typeface="Oswald"/>
              <a:ea typeface="Oswald"/>
              <a:cs typeface="Oswald"/>
              <a:sym typeface="Oswald"/>
            </a:endParaRPr>
          </a:p>
        </p:txBody>
      </p:sp>
      <p:cxnSp>
        <p:nvCxnSpPr>
          <p:cNvPr id="340" name="Google Shape;340;p41"/>
          <p:cNvCxnSpPr/>
          <p:nvPr/>
        </p:nvCxnSpPr>
        <p:spPr>
          <a:xfrm>
            <a:off x="1651700" y="3746650"/>
            <a:ext cx="4483800" cy="0"/>
          </a:xfrm>
          <a:prstGeom prst="straightConnector1">
            <a:avLst/>
          </a:prstGeom>
          <a:noFill/>
          <a:ln cap="flat" cmpd="sng" w="76200">
            <a:solidFill>
              <a:srgbClr val="FFFFFF"/>
            </a:solidFill>
            <a:prstDash val="solid"/>
            <a:round/>
            <a:headEnd len="med" w="med" type="none"/>
            <a:tailEnd len="med" w="med" type="none"/>
          </a:ln>
        </p:spPr>
      </p:cxnSp>
      <p:sp>
        <p:nvSpPr>
          <p:cNvPr id="341" name="Google Shape;341;p41"/>
          <p:cNvSpPr txBox="1"/>
          <p:nvPr/>
        </p:nvSpPr>
        <p:spPr>
          <a:xfrm>
            <a:off x="6413712" y="2932256"/>
            <a:ext cx="1705800" cy="183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Oswald"/>
                <a:ea typeface="Oswald"/>
                <a:cs typeface="Oswald"/>
                <a:sym typeface="Oswald"/>
              </a:rPr>
              <a:t>MULTI</a:t>
            </a:r>
            <a:r>
              <a:rPr lang="en" sz="1200">
                <a:solidFill>
                  <a:schemeClr val="lt1"/>
                </a:solidFill>
                <a:latin typeface="Oswald"/>
                <a:ea typeface="Oswald"/>
                <a:cs typeface="Oswald"/>
                <a:sym typeface="Oswald"/>
              </a:rPr>
              <a:t> </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chemeClr val="lt1"/>
                </a:solidFill>
                <a:latin typeface="Oswald"/>
                <a:ea typeface="Oswald"/>
                <a:cs typeface="Oswald"/>
                <a:sym typeface="Oswald"/>
              </a:rPr>
              <a:t>CHANNEL</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chemeClr val="lt1"/>
                </a:solidFill>
                <a:latin typeface="Oswald"/>
                <a:ea typeface="Oswald"/>
                <a:cs typeface="Oswald"/>
                <a:sym typeface="Oswald"/>
              </a:rPr>
              <a:t>COMMUNICATION</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1495879" y="1382125"/>
            <a:ext cx="449400" cy="40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swald"/>
                <a:ea typeface="Oswald"/>
                <a:cs typeface="Oswald"/>
                <a:sym typeface="Oswald"/>
              </a:rPr>
              <a:t>01</a:t>
            </a:r>
            <a:endParaRPr sz="1800">
              <a:latin typeface="Oswald"/>
              <a:ea typeface="Oswald"/>
              <a:cs typeface="Oswald"/>
              <a:sym typeface="Oswald"/>
            </a:endParaRPr>
          </a:p>
        </p:txBody>
      </p:sp>
      <p:sp>
        <p:nvSpPr>
          <p:cNvPr id="69" name="Google Shape;69;p15"/>
          <p:cNvSpPr txBox="1"/>
          <p:nvPr/>
        </p:nvSpPr>
        <p:spPr>
          <a:xfrm>
            <a:off x="1495879" y="1873975"/>
            <a:ext cx="449400" cy="40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swald"/>
                <a:ea typeface="Oswald"/>
                <a:cs typeface="Oswald"/>
                <a:sym typeface="Oswald"/>
              </a:rPr>
              <a:t>02</a:t>
            </a:r>
            <a:endParaRPr sz="1800">
              <a:latin typeface="Oswald"/>
              <a:ea typeface="Oswald"/>
              <a:cs typeface="Oswald"/>
              <a:sym typeface="Oswald"/>
            </a:endParaRPr>
          </a:p>
        </p:txBody>
      </p:sp>
      <p:sp>
        <p:nvSpPr>
          <p:cNvPr id="70" name="Google Shape;70;p15"/>
          <p:cNvSpPr txBox="1"/>
          <p:nvPr/>
        </p:nvSpPr>
        <p:spPr>
          <a:xfrm>
            <a:off x="1495879" y="2368300"/>
            <a:ext cx="449400" cy="40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swald"/>
                <a:ea typeface="Oswald"/>
                <a:cs typeface="Oswald"/>
                <a:sym typeface="Oswald"/>
              </a:rPr>
              <a:t>03</a:t>
            </a:r>
            <a:endParaRPr sz="1800">
              <a:latin typeface="Oswald"/>
              <a:ea typeface="Oswald"/>
              <a:cs typeface="Oswald"/>
              <a:sym typeface="Oswald"/>
            </a:endParaRPr>
          </a:p>
        </p:txBody>
      </p:sp>
      <p:sp>
        <p:nvSpPr>
          <p:cNvPr id="71" name="Google Shape;71;p15"/>
          <p:cNvSpPr txBox="1"/>
          <p:nvPr/>
        </p:nvSpPr>
        <p:spPr>
          <a:xfrm>
            <a:off x="1495879" y="2862625"/>
            <a:ext cx="449400" cy="40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swald"/>
                <a:ea typeface="Oswald"/>
                <a:cs typeface="Oswald"/>
                <a:sym typeface="Oswald"/>
              </a:rPr>
              <a:t>04</a:t>
            </a:r>
            <a:endParaRPr sz="1800">
              <a:latin typeface="Oswald"/>
              <a:ea typeface="Oswald"/>
              <a:cs typeface="Oswald"/>
              <a:sym typeface="Oswald"/>
            </a:endParaRPr>
          </a:p>
        </p:txBody>
      </p:sp>
      <p:sp>
        <p:nvSpPr>
          <p:cNvPr id="72" name="Google Shape;72;p15"/>
          <p:cNvSpPr txBox="1"/>
          <p:nvPr/>
        </p:nvSpPr>
        <p:spPr>
          <a:xfrm>
            <a:off x="1495879" y="3356950"/>
            <a:ext cx="449400" cy="40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swald"/>
                <a:ea typeface="Oswald"/>
                <a:cs typeface="Oswald"/>
                <a:sym typeface="Oswald"/>
              </a:rPr>
              <a:t>05</a:t>
            </a:r>
            <a:endParaRPr sz="1800">
              <a:latin typeface="Oswald"/>
              <a:ea typeface="Oswald"/>
              <a:cs typeface="Oswald"/>
              <a:sym typeface="Oswald"/>
            </a:endParaRPr>
          </a:p>
        </p:txBody>
      </p:sp>
      <p:sp>
        <p:nvSpPr>
          <p:cNvPr id="73" name="Google Shape;73;p15"/>
          <p:cNvSpPr txBox="1"/>
          <p:nvPr/>
        </p:nvSpPr>
        <p:spPr>
          <a:xfrm>
            <a:off x="4842529" y="1382125"/>
            <a:ext cx="449400" cy="40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swald"/>
                <a:ea typeface="Oswald"/>
                <a:cs typeface="Oswald"/>
                <a:sym typeface="Oswald"/>
              </a:rPr>
              <a:t>06</a:t>
            </a:r>
            <a:endParaRPr sz="1800">
              <a:latin typeface="Oswald"/>
              <a:ea typeface="Oswald"/>
              <a:cs typeface="Oswald"/>
              <a:sym typeface="Oswald"/>
            </a:endParaRPr>
          </a:p>
        </p:txBody>
      </p:sp>
      <p:sp>
        <p:nvSpPr>
          <p:cNvPr id="74" name="Google Shape;74;p15"/>
          <p:cNvSpPr txBox="1"/>
          <p:nvPr/>
        </p:nvSpPr>
        <p:spPr>
          <a:xfrm>
            <a:off x="4842529" y="1873975"/>
            <a:ext cx="449400" cy="40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swald"/>
                <a:ea typeface="Oswald"/>
                <a:cs typeface="Oswald"/>
                <a:sym typeface="Oswald"/>
              </a:rPr>
              <a:t>07</a:t>
            </a:r>
            <a:endParaRPr sz="1800">
              <a:latin typeface="Oswald"/>
              <a:ea typeface="Oswald"/>
              <a:cs typeface="Oswald"/>
              <a:sym typeface="Oswald"/>
            </a:endParaRPr>
          </a:p>
        </p:txBody>
      </p:sp>
      <p:sp>
        <p:nvSpPr>
          <p:cNvPr id="75" name="Google Shape;75;p15"/>
          <p:cNvSpPr txBox="1"/>
          <p:nvPr/>
        </p:nvSpPr>
        <p:spPr>
          <a:xfrm>
            <a:off x="4842529" y="2365825"/>
            <a:ext cx="449400" cy="40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swald"/>
                <a:ea typeface="Oswald"/>
                <a:cs typeface="Oswald"/>
                <a:sym typeface="Oswald"/>
              </a:rPr>
              <a:t>08</a:t>
            </a:r>
            <a:endParaRPr sz="1800">
              <a:latin typeface="Oswald"/>
              <a:ea typeface="Oswald"/>
              <a:cs typeface="Oswald"/>
              <a:sym typeface="Oswald"/>
            </a:endParaRPr>
          </a:p>
        </p:txBody>
      </p:sp>
      <p:sp>
        <p:nvSpPr>
          <p:cNvPr id="76" name="Google Shape;76;p15"/>
          <p:cNvSpPr txBox="1"/>
          <p:nvPr/>
        </p:nvSpPr>
        <p:spPr>
          <a:xfrm>
            <a:off x="4842529" y="2857675"/>
            <a:ext cx="449400" cy="40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swald"/>
                <a:ea typeface="Oswald"/>
                <a:cs typeface="Oswald"/>
                <a:sym typeface="Oswald"/>
              </a:rPr>
              <a:t>09</a:t>
            </a:r>
            <a:endParaRPr sz="1800">
              <a:latin typeface="Oswald"/>
              <a:ea typeface="Oswald"/>
              <a:cs typeface="Oswald"/>
              <a:sym typeface="Oswald"/>
            </a:endParaRPr>
          </a:p>
        </p:txBody>
      </p:sp>
      <p:sp>
        <p:nvSpPr>
          <p:cNvPr id="77" name="Google Shape;77;p15"/>
          <p:cNvSpPr txBox="1"/>
          <p:nvPr/>
        </p:nvSpPr>
        <p:spPr>
          <a:xfrm>
            <a:off x="4842529" y="3349525"/>
            <a:ext cx="449400" cy="40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swald"/>
                <a:ea typeface="Oswald"/>
                <a:cs typeface="Oswald"/>
                <a:sym typeface="Oswald"/>
              </a:rPr>
              <a:t>10</a:t>
            </a:r>
            <a:endParaRPr sz="1800">
              <a:latin typeface="Oswald"/>
              <a:ea typeface="Oswald"/>
              <a:cs typeface="Oswald"/>
              <a:sym typeface="Oswald"/>
            </a:endParaRPr>
          </a:p>
        </p:txBody>
      </p:sp>
      <p:sp>
        <p:nvSpPr>
          <p:cNvPr id="78" name="Google Shape;78;p15"/>
          <p:cNvSpPr txBox="1"/>
          <p:nvPr/>
        </p:nvSpPr>
        <p:spPr>
          <a:xfrm>
            <a:off x="1918579" y="1483838"/>
            <a:ext cx="2382900" cy="201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latin typeface="Proxima Nova"/>
                <a:ea typeface="Proxima Nova"/>
                <a:cs typeface="Proxima Nova"/>
                <a:sym typeface="Proxima Nova"/>
              </a:rPr>
              <a:t>CAMPAIGN STRUCTURE + STRATEGY</a:t>
            </a:r>
            <a:endParaRPr sz="900">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latin typeface="Roboto Mono"/>
              <a:ea typeface="Roboto Mono"/>
              <a:cs typeface="Roboto Mono"/>
              <a:sym typeface="Roboto Mono"/>
            </a:endParaRPr>
          </a:p>
        </p:txBody>
      </p:sp>
      <p:sp>
        <p:nvSpPr>
          <p:cNvPr id="79" name="Google Shape;79;p15"/>
          <p:cNvSpPr txBox="1"/>
          <p:nvPr/>
        </p:nvSpPr>
        <p:spPr>
          <a:xfrm>
            <a:off x="1918579" y="1975703"/>
            <a:ext cx="1737900" cy="277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latin typeface="Proxima Nova"/>
                <a:ea typeface="Proxima Nova"/>
                <a:cs typeface="Proxima Nova"/>
                <a:sym typeface="Proxima Nova"/>
              </a:rPr>
              <a:t>WHO ARE THE HEROES?</a:t>
            </a:r>
            <a:endParaRPr sz="900">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latin typeface="Roboto Mono"/>
              <a:ea typeface="Roboto Mono"/>
              <a:cs typeface="Roboto Mono"/>
              <a:sym typeface="Roboto Mono"/>
            </a:endParaRPr>
          </a:p>
        </p:txBody>
      </p:sp>
      <p:sp>
        <p:nvSpPr>
          <p:cNvPr id="80" name="Google Shape;80;p15"/>
          <p:cNvSpPr txBox="1"/>
          <p:nvPr/>
        </p:nvSpPr>
        <p:spPr>
          <a:xfrm>
            <a:off x="1918579" y="2470013"/>
            <a:ext cx="1947000" cy="201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latin typeface="Proxima Nova"/>
                <a:ea typeface="Proxima Nova"/>
                <a:cs typeface="Proxima Nova"/>
                <a:sym typeface="Proxima Nova"/>
              </a:rPr>
              <a:t>BUSHWICK: THE NEW BREED</a:t>
            </a:r>
            <a:endParaRPr sz="900">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latin typeface="Roboto Mono"/>
              <a:ea typeface="Roboto Mono"/>
              <a:cs typeface="Roboto Mono"/>
              <a:sym typeface="Roboto Mono"/>
            </a:endParaRPr>
          </a:p>
        </p:txBody>
      </p:sp>
      <p:sp>
        <p:nvSpPr>
          <p:cNvPr id="81" name="Google Shape;81;p15"/>
          <p:cNvSpPr txBox="1"/>
          <p:nvPr/>
        </p:nvSpPr>
        <p:spPr>
          <a:xfrm>
            <a:off x="1918579" y="2964364"/>
            <a:ext cx="2195400" cy="404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latin typeface="Proxima Nova"/>
                <a:ea typeface="Proxima Nova"/>
                <a:cs typeface="Proxima Nova"/>
                <a:sym typeface="Proxima Nova"/>
              </a:rPr>
              <a:t>QUEENSBRIDGE: ALL-WEEK WARRIORS</a:t>
            </a:r>
            <a:endParaRPr sz="900">
              <a:latin typeface="Roboto Mono"/>
              <a:ea typeface="Roboto Mono"/>
              <a:cs typeface="Roboto Mono"/>
              <a:sym typeface="Roboto Mono"/>
            </a:endParaRPr>
          </a:p>
        </p:txBody>
      </p:sp>
      <p:sp>
        <p:nvSpPr>
          <p:cNvPr id="82" name="Google Shape;82;p15"/>
          <p:cNvSpPr txBox="1"/>
          <p:nvPr/>
        </p:nvSpPr>
        <p:spPr>
          <a:xfrm>
            <a:off x="1918579" y="3458675"/>
            <a:ext cx="2154000" cy="277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latin typeface="Proxima Nova"/>
                <a:ea typeface="Proxima Nova"/>
                <a:cs typeface="Proxima Nova"/>
                <a:sym typeface="Proxima Nova"/>
              </a:rPr>
              <a:t>GOWANUS: THE BKB OG</a:t>
            </a:r>
            <a:endParaRPr sz="900">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latin typeface="Roboto Mono"/>
              <a:ea typeface="Roboto Mono"/>
              <a:cs typeface="Roboto Mono"/>
              <a:sym typeface="Roboto Mono"/>
            </a:endParaRPr>
          </a:p>
        </p:txBody>
      </p:sp>
      <p:sp>
        <p:nvSpPr>
          <p:cNvPr id="83" name="Google Shape;83;p15"/>
          <p:cNvSpPr txBox="1"/>
          <p:nvPr/>
        </p:nvSpPr>
        <p:spPr>
          <a:xfrm>
            <a:off x="5265229" y="1483853"/>
            <a:ext cx="1506300" cy="277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latin typeface="Proxima Nova"/>
                <a:ea typeface="Proxima Nova"/>
                <a:cs typeface="Proxima Nova"/>
                <a:sym typeface="Proxima Nova"/>
              </a:rPr>
              <a:t>MEET OUR HEROES</a:t>
            </a:r>
            <a:endParaRPr sz="900">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latin typeface="Roboto Mono"/>
              <a:ea typeface="Roboto Mono"/>
              <a:cs typeface="Roboto Mono"/>
              <a:sym typeface="Roboto Mono"/>
            </a:endParaRPr>
          </a:p>
        </p:txBody>
      </p:sp>
      <p:sp>
        <p:nvSpPr>
          <p:cNvPr id="84" name="Google Shape;84;p15"/>
          <p:cNvSpPr txBox="1"/>
          <p:nvPr/>
        </p:nvSpPr>
        <p:spPr>
          <a:xfrm>
            <a:off x="5265229" y="1975700"/>
            <a:ext cx="1805400" cy="277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latin typeface="Proxima Nova"/>
                <a:ea typeface="Proxima Nova"/>
                <a:cs typeface="Proxima Nova"/>
                <a:sym typeface="Proxima Nova"/>
              </a:rPr>
              <a:t>THEIR STORIES CONTINUE</a:t>
            </a:r>
            <a:endParaRPr sz="900">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latin typeface="Roboto Mono"/>
              <a:ea typeface="Roboto Mono"/>
              <a:cs typeface="Roboto Mono"/>
              <a:sym typeface="Roboto Mono"/>
            </a:endParaRPr>
          </a:p>
        </p:txBody>
      </p:sp>
      <p:sp>
        <p:nvSpPr>
          <p:cNvPr id="85" name="Google Shape;85;p15"/>
          <p:cNvSpPr txBox="1"/>
          <p:nvPr/>
        </p:nvSpPr>
        <p:spPr>
          <a:xfrm>
            <a:off x="5265229" y="2467553"/>
            <a:ext cx="1315500" cy="277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latin typeface="Proxima Nova"/>
                <a:ea typeface="Proxima Nova"/>
                <a:cs typeface="Proxima Nova"/>
                <a:sym typeface="Proxima Nova"/>
              </a:rPr>
              <a:t>LIVE THE LIFESTYLE</a:t>
            </a:r>
            <a:endParaRPr sz="900">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latin typeface="Roboto Mono"/>
              <a:ea typeface="Roboto Mono"/>
              <a:cs typeface="Roboto Mono"/>
              <a:sym typeface="Roboto Mono"/>
            </a:endParaRPr>
          </a:p>
        </p:txBody>
      </p:sp>
      <p:sp>
        <p:nvSpPr>
          <p:cNvPr id="86" name="Google Shape;86;p15"/>
          <p:cNvSpPr txBox="1"/>
          <p:nvPr/>
        </p:nvSpPr>
        <p:spPr>
          <a:xfrm>
            <a:off x="5265229" y="2959400"/>
            <a:ext cx="1631100" cy="277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latin typeface="Proxima Nova"/>
                <a:ea typeface="Proxima Nova"/>
                <a:cs typeface="Proxima Nova"/>
                <a:sym typeface="Proxima Nova"/>
              </a:rPr>
              <a:t>BE YOUR HERO IN ACTION</a:t>
            </a:r>
            <a:endParaRPr sz="900">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latin typeface="Roboto Mono"/>
              <a:ea typeface="Roboto Mono"/>
              <a:cs typeface="Roboto Mono"/>
              <a:sym typeface="Roboto Mono"/>
            </a:endParaRPr>
          </a:p>
        </p:txBody>
      </p:sp>
      <p:sp>
        <p:nvSpPr>
          <p:cNvPr id="87" name="Google Shape;87;p15"/>
          <p:cNvSpPr txBox="1"/>
          <p:nvPr/>
        </p:nvSpPr>
        <p:spPr>
          <a:xfrm>
            <a:off x="5265229" y="3451250"/>
            <a:ext cx="2382900" cy="404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latin typeface="Proxima Nova"/>
                <a:ea typeface="Proxima Nova"/>
                <a:cs typeface="Proxima Nova"/>
                <a:sym typeface="Proxima Nova"/>
              </a:rPr>
              <a:t>CAMPAIGN ECOSYSTEM + CALENDAR</a:t>
            </a:r>
            <a:endParaRPr sz="900">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latin typeface="Roboto Mono"/>
              <a:ea typeface="Roboto Mono"/>
              <a:cs typeface="Roboto Mono"/>
              <a:sym typeface="Roboto Mon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2"/>
          <p:cNvSpPr txBox="1"/>
          <p:nvPr/>
        </p:nvSpPr>
        <p:spPr>
          <a:xfrm>
            <a:off x="805433" y="3859271"/>
            <a:ext cx="1911600" cy="132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900">
                <a:latin typeface="Proxima Nova"/>
                <a:ea typeface="Proxima Nova"/>
                <a:cs typeface="Proxima Nova"/>
                <a:sym typeface="Proxima Nova"/>
              </a:rPr>
              <a:t>SOCIAL MEDIA</a:t>
            </a:r>
            <a:endParaRPr b="1" sz="900">
              <a:latin typeface="Proxima Nova"/>
              <a:ea typeface="Proxima Nova"/>
              <a:cs typeface="Proxima Nova"/>
              <a:sym typeface="Proxima Nova"/>
            </a:endParaRPr>
          </a:p>
          <a:p>
            <a:pPr indent="0" lvl="0" marL="0" rtl="0" algn="ctr">
              <a:lnSpc>
                <a:spcPct val="115000"/>
              </a:lnSpc>
              <a:spcBef>
                <a:spcPts val="0"/>
              </a:spcBef>
              <a:spcAft>
                <a:spcPts val="0"/>
              </a:spcAft>
              <a:buClr>
                <a:schemeClr val="dk1"/>
              </a:buClr>
              <a:buSzPts val="1100"/>
              <a:buFont typeface="Arial"/>
              <a:buNone/>
            </a:pPr>
            <a:r>
              <a:rPr lang="en" sz="900">
                <a:solidFill>
                  <a:schemeClr val="dk1"/>
                </a:solidFill>
                <a:highlight>
                  <a:srgbClr val="FFFFFF"/>
                </a:highlight>
                <a:latin typeface="Proxima Nova"/>
                <a:ea typeface="Proxima Nova"/>
                <a:cs typeface="Proxima Nova"/>
                <a:sym typeface="Proxima Nova"/>
              </a:rPr>
              <a:t>Our heroic members’ stories will be told not only via our video series, but also with carefully crafted social content, supplementing the main narrative.</a:t>
            </a:r>
            <a:endParaRPr sz="900">
              <a:solidFill>
                <a:schemeClr val="dk1"/>
              </a:solidFill>
              <a:latin typeface="Proxima Nova"/>
              <a:ea typeface="Proxima Nova"/>
              <a:cs typeface="Proxima Nova"/>
              <a:sym typeface="Proxima Nova"/>
            </a:endParaRPr>
          </a:p>
          <a:p>
            <a:pPr indent="0" lvl="0" marL="0" rtl="0" algn="ctr">
              <a:lnSpc>
                <a:spcPct val="115000"/>
              </a:lnSpc>
              <a:spcBef>
                <a:spcPts val="0"/>
              </a:spcBef>
              <a:spcAft>
                <a:spcPts val="0"/>
              </a:spcAft>
              <a:buNone/>
            </a:pPr>
            <a:r>
              <a:t/>
            </a:r>
            <a:endParaRPr b="1" sz="900">
              <a:latin typeface="Proxima Nova"/>
              <a:ea typeface="Proxima Nova"/>
              <a:cs typeface="Proxima Nova"/>
              <a:sym typeface="Proxima Nova"/>
            </a:endParaRPr>
          </a:p>
          <a:p>
            <a:pPr indent="0" lvl="0" marL="0" rtl="0" algn="ctr">
              <a:lnSpc>
                <a:spcPct val="115000"/>
              </a:lnSpc>
              <a:spcBef>
                <a:spcPts val="0"/>
              </a:spcBef>
              <a:spcAft>
                <a:spcPts val="0"/>
              </a:spcAft>
              <a:buNone/>
            </a:pPr>
            <a:r>
              <a:t/>
            </a:r>
            <a:endParaRPr sz="900">
              <a:latin typeface="Roboto Mono"/>
              <a:ea typeface="Roboto Mono"/>
              <a:cs typeface="Roboto Mono"/>
              <a:sym typeface="Roboto Mono"/>
            </a:endParaRPr>
          </a:p>
        </p:txBody>
      </p:sp>
      <p:sp>
        <p:nvSpPr>
          <p:cNvPr id="347" name="Google Shape;347;p42"/>
          <p:cNvSpPr txBox="1"/>
          <p:nvPr/>
        </p:nvSpPr>
        <p:spPr>
          <a:xfrm>
            <a:off x="3564422" y="3859271"/>
            <a:ext cx="1911600" cy="1253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900">
                <a:latin typeface="Proxima Nova"/>
                <a:ea typeface="Proxima Nova"/>
                <a:cs typeface="Proxima Nova"/>
                <a:sym typeface="Proxima Nova"/>
              </a:rPr>
              <a:t>NEWS STORIES</a:t>
            </a:r>
            <a:endParaRPr b="1" sz="900">
              <a:latin typeface="Proxima Nova"/>
              <a:ea typeface="Proxima Nova"/>
              <a:cs typeface="Proxima Nova"/>
              <a:sym typeface="Proxima Nova"/>
            </a:endParaRPr>
          </a:p>
          <a:p>
            <a:pPr indent="0" lvl="0" marL="0" rtl="0" algn="ctr">
              <a:lnSpc>
                <a:spcPct val="115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Strategic placement in media outlets like Vice wil link an audience that lives on content directly to our video series.</a:t>
            </a:r>
            <a:endParaRPr b="1" sz="900">
              <a:latin typeface="Proxima Nova"/>
              <a:ea typeface="Proxima Nova"/>
              <a:cs typeface="Proxima Nova"/>
              <a:sym typeface="Proxima Nova"/>
            </a:endParaRPr>
          </a:p>
          <a:p>
            <a:pPr indent="0" lvl="0" marL="0" rtl="0" algn="ctr">
              <a:lnSpc>
                <a:spcPct val="115000"/>
              </a:lnSpc>
              <a:spcBef>
                <a:spcPts val="0"/>
              </a:spcBef>
              <a:spcAft>
                <a:spcPts val="0"/>
              </a:spcAft>
              <a:buNone/>
            </a:pPr>
            <a:r>
              <a:t/>
            </a:r>
            <a:endParaRPr sz="900">
              <a:latin typeface="Roboto Mono"/>
              <a:ea typeface="Roboto Mono"/>
              <a:cs typeface="Roboto Mono"/>
              <a:sym typeface="Roboto Mono"/>
            </a:endParaRPr>
          </a:p>
        </p:txBody>
      </p:sp>
      <p:sp>
        <p:nvSpPr>
          <p:cNvPr id="348" name="Google Shape;348;p42"/>
          <p:cNvSpPr txBox="1"/>
          <p:nvPr/>
        </p:nvSpPr>
        <p:spPr>
          <a:xfrm>
            <a:off x="6205875" y="3849498"/>
            <a:ext cx="2148600" cy="106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900">
                <a:latin typeface="Proxima Nova"/>
                <a:ea typeface="Proxima Nova"/>
                <a:cs typeface="Proxima Nova"/>
                <a:sym typeface="Proxima Nova"/>
              </a:rPr>
              <a:t>AD</a:t>
            </a:r>
            <a:endParaRPr b="1" sz="900">
              <a:latin typeface="Proxima Nova"/>
              <a:ea typeface="Proxima Nova"/>
              <a:cs typeface="Proxima Nova"/>
              <a:sym typeface="Proxima Nova"/>
            </a:endParaRPr>
          </a:p>
          <a:p>
            <a:pPr indent="0" lvl="0" marL="0" rtl="0" algn="ctr">
              <a:lnSpc>
                <a:spcPct val="115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Our heroic members will also be the focus of our local digital and subway advertising. This will further exalt our subjects, and also excite current and future members.</a:t>
            </a:r>
            <a:endParaRPr sz="900">
              <a:solidFill>
                <a:schemeClr val="dk1"/>
              </a:solidFill>
              <a:latin typeface="Proxima Nova"/>
              <a:ea typeface="Proxima Nova"/>
              <a:cs typeface="Proxima Nova"/>
              <a:sym typeface="Proxima Nova"/>
            </a:endParaRPr>
          </a:p>
          <a:p>
            <a:pPr indent="0" lvl="0" marL="0" rtl="0" algn="ctr">
              <a:lnSpc>
                <a:spcPct val="115000"/>
              </a:lnSpc>
              <a:spcBef>
                <a:spcPts val="0"/>
              </a:spcBef>
              <a:spcAft>
                <a:spcPts val="0"/>
              </a:spcAft>
              <a:buNone/>
            </a:pPr>
            <a:r>
              <a:t/>
            </a:r>
            <a:endParaRPr b="1" sz="900">
              <a:latin typeface="Proxima Nova"/>
              <a:ea typeface="Proxima Nova"/>
              <a:cs typeface="Proxima Nova"/>
              <a:sym typeface="Proxima Nova"/>
            </a:endParaRPr>
          </a:p>
          <a:p>
            <a:pPr indent="0" lvl="0" marL="0" rtl="0" algn="ctr">
              <a:lnSpc>
                <a:spcPct val="115000"/>
              </a:lnSpc>
              <a:spcBef>
                <a:spcPts val="0"/>
              </a:spcBef>
              <a:spcAft>
                <a:spcPts val="0"/>
              </a:spcAft>
              <a:buNone/>
            </a:pPr>
            <a:r>
              <a:t/>
            </a:r>
            <a:endParaRPr sz="900">
              <a:latin typeface="Roboto Mono"/>
              <a:ea typeface="Roboto Mono"/>
              <a:cs typeface="Roboto Mono"/>
              <a:sym typeface="Roboto Mono"/>
            </a:endParaRPr>
          </a:p>
        </p:txBody>
      </p:sp>
      <p:sp>
        <p:nvSpPr>
          <p:cNvPr id="349" name="Google Shape;349;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0" name="Google Shape;350;p42"/>
          <p:cNvSpPr txBox="1"/>
          <p:nvPr/>
        </p:nvSpPr>
        <p:spPr>
          <a:xfrm>
            <a:off x="1703950" y="175750"/>
            <a:ext cx="5632500" cy="393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 sz="1800">
                <a:solidFill>
                  <a:schemeClr val="dk1"/>
                </a:solidFill>
                <a:latin typeface="Oswald"/>
                <a:ea typeface="Oswald"/>
                <a:cs typeface="Oswald"/>
                <a:sym typeface="Oswald"/>
              </a:rPr>
              <a:t>THEIR STORIES CONTINUE: SOCIAL + MEDIA OUTREACH + ADS</a:t>
            </a:r>
            <a:endParaRPr sz="1800">
              <a:solidFill>
                <a:schemeClr val="dk1"/>
              </a:solidFill>
              <a:latin typeface="Oswald"/>
              <a:ea typeface="Oswald"/>
              <a:cs typeface="Oswald"/>
              <a:sym typeface="Oswald"/>
            </a:endParaRPr>
          </a:p>
        </p:txBody>
      </p:sp>
      <p:pic>
        <p:nvPicPr>
          <p:cNvPr id="351" name="Google Shape;351;p42"/>
          <p:cNvPicPr preferRelativeResize="0"/>
          <p:nvPr/>
        </p:nvPicPr>
        <p:blipFill>
          <a:blip r:embed="rId3">
            <a:alphaModFix/>
          </a:blip>
          <a:stretch>
            <a:fillRect/>
          </a:stretch>
        </p:blipFill>
        <p:spPr>
          <a:xfrm>
            <a:off x="3564401" y="1264699"/>
            <a:ext cx="1911600" cy="2491052"/>
          </a:xfrm>
          <a:prstGeom prst="rect">
            <a:avLst/>
          </a:prstGeom>
          <a:noFill/>
          <a:ln>
            <a:noFill/>
          </a:ln>
        </p:spPr>
      </p:pic>
      <p:pic>
        <p:nvPicPr>
          <p:cNvPr id="352" name="Google Shape;352;p42"/>
          <p:cNvPicPr preferRelativeResize="0"/>
          <p:nvPr/>
        </p:nvPicPr>
        <p:blipFill>
          <a:blip r:embed="rId4">
            <a:alphaModFix/>
          </a:blip>
          <a:stretch>
            <a:fillRect/>
          </a:stretch>
        </p:blipFill>
        <p:spPr>
          <a:xfrm>
            <a:off x="4047633" y="824251"/>
            <a:ext cx="1004826" cy="323624"/>
          </a:xfrm>
          <a:prstGeom prst="rect">
            <a:avLst/>
          </a:prstGeom>
          <a:noFill/>
          <a:ln>
            <a:noFill/>
          </a:ln>
        </p:spPr>
      </p:pic>
      <p:pic>
        <p:nvPicPr>
          <p:cNvPr id="353" name="Google Shape;353;p42"/>
          <p:cNvPicPr preferRelativeResize="0"/>
          <p:nvPr/>
        </p:nvPicPr>
        <p:blipFill>
          <a:blip r:embed="rId5">
            <a:alphaModFix/>
          </a:blip>
          <a:stretch>
            <a:fillRect/>
          </a:stretch>
        </p:blipFill>
        <p:spPr>
          <a:xfrm>
            <a:off x="849651" y="770628"/>
            <a:ext cx="1823161" cy="2985122"/>
          </a:xfrm>
          <a:prstGeom prst="rect">
            <a:avLst/>
          </a:prstGeom>
          <a:noFill/>
          <a:ln>
            <a:noFill/>
          </a:ln>
        </p:spPr>
      </p:pic>
      <p:pic>
        <p:nvPicPr>
          <p:cNvPr id="354" name="Google Shape;354;p42"/>
          <p:cNvPicPr preferRelativeResize="0"/>
          <p:nvPr/>
        </p:nvPicPr>
        <p:blipFill>
          <a:blip r:embed="rId6">
            <a:alphaModFix/>
          </a:blip>
          <a:stretch>
            <a:fillRect/>
          </a:stretch>
        </p:blipFill>
        <p:spPr>
          <a:xfrm>
            <a:off x="6330450" y="887654"/>
            <a:ext cx="1911601" cy="286809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358" name="Shape 358"/>
        <p:cNvGrpSpPr/>
        <p:nvPr/>
      </p:nvGrpSpPr>
      <p:grpSpPr>
        <a:xfrm>
          <a:off x="0" y="0"/>
          <a:ext cx="0" cy="0"/>
          <a:chOff x="0" y="0"/>
          <a:chExt cx="0" cy="0"/>
        </a:xfrm>
      </p:grpSpPr>
      <p:sp>
        <p:nvSpPr>
          <p:cNvPr id="359" name="Google Shape;359;p43"/>
          <p:cNvSpPr txBox="1"/>
          <p:nvPr/>
        </p:nvSpPr>
        <p:spPr>
          <a:xfrm>
            <a:off x="-193600" y="-285125"/>
            <a:ext cx="6366300" cy="137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LIVE</a:t>
            </a:r>
            <a:endParaRPr sz="9600">
              <a:solidFill>
                <a:srgbClr val="FFFFFF"/>
              </a:solidFill>
              <a:latin typeface="Oswald"/>
              <a:ea typeface="Oswald"/>
              <a:cs typeface="Oswald"/>
              <a:sym typeface="Oswald"/>
            </a:endParaRPr>
          </a:p>
        </p:txBody>
      </p:sp>
      <p:sp>
        <p:nvSpPr>
          <p:cNvPr id="360" name="Google Shape;360;p43"/>
          <p:cNvSpPr txBox="1"/>
          <p:nvPr/>
        </p:nvSpPr>
        <p:spPr>
          <a:xfrm>
            <a:off x="2173398" y="1010875"/>
            <a:ext cx="2999400" cy="69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THE</a:t>
            </a:r>
            <a:endParaRPr sz="9600">
              <a:solidFill>
                <a:srgbClr val="FFFFFF"/>
              </a:solidFill>
              <a:latin typeface="Oswald"/>
              <a:ea typeface="Oswald"/>
              <a:cs typeface="Oswald"/>
              <a:sym typeface="Oswald"/>
            </a:endParaRPr>
          </a:p>
        </p:txBody>
      </p:sp>
      <p:sp>
        <p:nvSpPr>
          <p:cNvPr id="361" name="Google Shape;361;p43"/>
          <p:cNvSpPr txBox="1"/>
          <p:nvPr/>
        </p:nvSpPr>
        <p:spPr>
          <a:xfrm>
            <a:off x="1510825" y="2326500"/>
            <a:ext cx="4600500" cy="10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latin typeface="Oswald"/>
                <a:ea typeface="Oswald"/>
                <a:cs typeface="Oswald"/>
                <a:sym typeface="Oswald"/>
              </a:rPr>
              <a:t>LIFESTYLE</a:t>
            </a:r>
            <a:endParaRPr sz="9600">
              <a:solidFill>
                <a:srgbClr val="FFFFFF"/>
              </a:solidFill>
              <a:latin typeface="Oswald"/>
              <a:ea typeface="Oswald"/>
              <a:cs typeface="Oswald"/>
              <a:sym typeface="Oswald"/>
            </a:endParaRPr>
          </a:p>
        </p:txBody>
      </p:sp>
      <p:cxnSp>
        <p:nvCxnSpPr>
          <p:cNvPr id="362" name="Google Shape;362;p43"/>
          <p:cNvCxnSpPr/>
          <p:nvPr/>
        </p:nvCxnSpPr>
        <p:spPr>
          <a:xfrm>
            <a:off x="1651700" y="3746650"/>
            <a:ext cx="4347600" cy="0"/>
          </a:xfrm>
          <a:prstGeom prst="straightConnector1">
            <a:avLst/>
          </a:prstGeom>
          <a:noFill/>
          <a:ln cap="flat" cmpd="sng" w="76200">
            <a:solidFill>
              <a:srgbClr val="FFFFFF"/>
            </a:solidFill>
            <a:prstDash val="solid"/>
            <a:round/>
            <a:headEnd len="med" w="med" type="none"/>
            <a:tailEnd len="med" w="med" type="none"/>
          </a:ln>
        </p:spPr>
      </p:cxnSp>
      <p:sp>
        <p:nvSpPr>
          <p:cNvPr id="363" name="Google Shape;363;p43"/>
          <p:cNvSpPr txBox="1"/>
          <p:nvPr/>
        </p:nvSpPr>
        <p:spPr>
          <a:xfrm>
            <a:off x="6413712" y="2932256"/>
            <a:ext cx="1705800" cy="183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Oswald"/>
                <a:ea typeface="Oswald"/>
                <a:cs typeface="Oswald"/>
                <a:sym typeface="Oswald"/>
              </a:rPr>
              <a:t>ADD</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chemeClr val="lt1"/>
                </a:solidFill>
                <a:latin typeface="Oswald"/>
                <a:ea typeface="Oswald"/>
                <a:cs typeface="Oswald"/>
                <a:sym typeface="Oswald"/>
              </a:rPr>
              <a:t>VALUE +</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chemeClr val="lt1"/>
                </a:solidFill>
                <a:latin typeface="Oswald"/>
                <a:ea typeface="Oswald"/>
                <a:cs typeface="Oswald"/>
                <a:sym typeface="Oswald"/>
              </a:rPr>
              <a:t>INVITE</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44"/>
          <p:cNvPicPr preferRelativeResize="0"/>
          <p:nvPr/>
        </p:nvPicPr>
        <p:blipFill>
          <a:blip r:embed="rId3">
            <a:alphaModFix/>
          </a:blip>
          <a:stretch>
            <a:fillRect/>
          </a:stretch>
        </p:blipFill>
        <p:spPr>
          <a:xfrm>
            <a:off x="162306" y="600729"/>
            <a:ext cx="8781148" cy="4541650"/>
          </a:xfrm>
          <a:prstGeom prst="rect">
            <a:avLst/>
          </a:prstGeom>
          <a:noFill/>
          <a:ln>
            <a:noFill/>
          </a:ln>
        </p:spPr>
      </p:pic>
      <p:sp>
        <p:nvSpPr>
          <p:cNvPr id="369" name="Google Shape;369;p44"/>
          <p:cNvSpPr txBox="1"/>
          <p:nvPr/>
        </p:nvSpPr>
        <p:spPr>
          <a:xfrm>
            <a:off x="2934600" y="301950"/>
            <a:ext cx="3274800" cy="88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400">
                <a:latin typeface="Oswald"/>
                <a:ea typeface="Oswald"/>
                <a:cs typeface="Oswald"/>
                <a:sym typeface="Oswald"/>
              </a:rPr>
              <a:t>LIVE THE LIFESTYLE:</a:t>
            </a:r>
            <a:endParaRPr sz="2400">
              <a:latin typeface="Oswald"/>
              <a:ea typeface="Oswald"/>
              <a:cs typeface="Oswald"/>
              <a:sym typeface="Oswald"/>
            </a:endParaRPr>
          </a:p>
          <a:p>
            <a:pPr indent="0" lvl="0" marL="0" rtl="0" algn="ctr">
              <a:lnSpc>
                <a:spcPct val="100000"/>
              </a:lnSpc>
              <a:spcBef>
                <a:spcPts val="0"/>
              </a:spcBef>
              <a:spcAft>
                <a:spcPts val="0"/>
              </a:spcAft>
              <a:buNone/>
            </a:pPr>
            <a:r>
              <a:rPr lang="en" sz="1800">
                <a:latin typeface="Oswald"/>
                <a:ea typeface="Oswald"/>
                <a:cs typeface="Oswald"/>
                <a:sym typeface="Oswald"/>
              </a:rPr>
              <a:t>FACILITY</a:t>
            </a:r>
            <a:r>
              <a:rPr lang="en" sz="1800">
                <a:latin typeface="Oswald"/>
                <a:ea typeface="Oswald"/>
                <a:cs typeface="Oswald"/>
                <a:sym typeface="Oswald"/>
              </a:rPr>
              <a:t>-SPECIFIC MERCHANDISE</a:t>
            </a:r>
            <a:endParaRPr sz="1800">
              <a:latin typeface="Oswald"/>
              <a:ea typeface="Oswald"/>
              <a:cs typeface="Oswald"/>
              <a:sym typeface="Oswald"/>
            </a:endParaRPr>
          </a:p>
          <a:p>
            <a:pPr indent="0" lvl="0" marL="0" rtl="0" algn="ctr">
              <a:lnSpc>
                <a:spcPct val="100000"/>
              </a:lnSpc>
              <a:spcBef>
                <a:spcPts val="0"/>
              </a:spcBef>
              <a:spcAft>
                <a:spcPts val="0"/>
              </a:spcAft>
              <a:buNone/>
            </a:pPr>
            <a:r>
              <a:t/>
            </a:r>
            <a:endParaRPr sz="1800">
              <a:latin typeface="Oswald"/>
              <a:ea typeface="Oswald"/>
              <a:cs typeface="Oswald"/>
              <a:sym typeface="Oswald"/>
            </a:endParaRPr>
          </a:p>
        </p:txBody>
      </p:sp>
      <p:sp>
        <p:nvSpPr>
          <p:cNvPr id="370" name="Google Shape;37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5"/>
          <p:cNvSpPr txBox="1"/>
          <p:nvPr/>
        </p:nvSpPr>
        <p:spPr>
          <a:xfrm>
            <a:off x="3231000" y="378150"/>
            <a:ext cx="2682000" cy="77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LIVE THE LIFESTYLE:</a:t>
            </a:r>
            <a:endParaRPr sz="1800">
              <a:latin typeface="Oswald"/>
              <a:ea typeface="Oswald"/>
              <a:cs typeface="Oswald"/>
              <a:sym typeface="Oswald"/>
            </a:endParaRPr>
          </a:p>
          <a:p>
            <a:pPr indent="0" lvl="0" marL="0" rtl="0" algn="ctr">
              <a:lnSpc>
                <a:spcPct val="100000"/>
              </a:lnSpc>
              <a:spcBef>
                <a:spcPts val="0"/>
              </a:spcBef>
              <a:spcAft>
                <a:spcPts val="0"/>
              </a:spcAft>
              <a:buNone/>
            </a:pPr>
            <a:r>
              <a:rPr lang="en" sz="1800">
                <a:latin typeface="Oswald"/>
                <a:ea typeface="Oswald"/>
                <a:cs typeface="Oswald"/>
                <a:sym typeface="Oswald"/>
              </a:rPr>
              <a:t>BE YOUR HERO EVENTS </a:t>
            </a:r>
            <a:endParaRPr sz="1800">
              <a:latin typeface="Oswald"/>
              <a:ea typeface="Oswald"/>
              <a:cs typeface="Oswald"/>
              <a:sym typeface="Oswald"/>
            </a:endParaRPr>
          </a:p>
          <a:p>
            <a:pPr indent="0" lvl="0" marL="0" rtl="0" algn="ctr">
              <a:lnSpc>
                <a:spcPct val="100000"/>
              </a:lnSpc>
              <a:spcBef>
                <a:spcPts val="0"/>
              </a:spcBef>
              <a:spcAft>
                <a:spcPts val="0"/>
              </a:spcAft>
              <a:buNone/>
            </a:pPr>
            <a:r>
              <a:t/>
            </a:r>
            <a:endParaRPr sz="1800">
              <a:latin typeface="Oswald"/>
              <a:ea typeface="Oswald"/>
              <a:cs typeface="Oswald"/>
              <a:sym typeface="Oswald"/>
            </a:endParaRPr>
          </a:p>
        </p:txBody>
      </p:sp>
      <p:sp>
        <p:nvSpPr>
          <p:cNvPr id="376" name="Google Shape;376;p45"/>
          <p:cNvSpPr txBox="1"/>
          <p:nvPr/>
        </p:nvSpPr>
        <p:spPr>
          <a:xfrm>
            <a:off x="514575" y="2044000"/>
            <a:ext cx="2415000" cy="3012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1800">
                <a:latin typeface="Proxima Nova"/>
                <a:ea typeface="Proxima Nova"/>
                <a:cs typeface="Proxima Nova"/>
                <a:sym typeface="Proxima Nova"/>
              </a:rPr>
              <a:t>Bushwick</a:t>
            </a:r>
            <a:endParaRPr b="1" sz="1800">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b="1" lang="en" sz="900">
                <a:solidFill>
                  <a:schemeClr val="dk1"/>
                </a:solidFill>
                <a:highlight>
                  <a:schemeClr val="lt1"/>
                </a:highlight>
                <a:latin typeface="Proxima Nova"/>
                <a:ea typeface="Proxima Nova"/>
                <a:cs typeface="Proxima Nova"/>
                <a:sym typeface="Proxima Nova"/>
              </a:rPr>
              <a:t>Heroic Preparations:</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Theatrical Fight Choreography Workshop</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Practical Jiu-jitsu Workshop from Masterskya</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b="1" lang="en" sz="900">
                <a:solidFill>
                  <a:schemeClr val="dk1"/>
                </a:solidFill>
                <a:highlight>
                  <a:srgbClr val="FFFFFF"/>
                </a:highlight>
                <a:latin typeface="Proxima Nova"/>
                <a:ea typeface="Proxima Nova"/>
                <a:cs typeface="Proxima Nova"/>
                <a:sym typeface="Proxima Nova"/>
              </a:rPr>
              <a:t>Become Your Hero: </a:t>
            </a:r>
            <a:endParaRPr b="1"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T-Shirt Airbrushing &amp; Face Makeup </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Ninja Warrior Style Heroic Obstacle Course</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b="1" lang="en" sz="900">
                <a:solidFill>
                  <a:schemeClr val="dk1"/>
                </a:solidFill>
                <a:highlight>
                  <a:srgbClr val="FFFFFF"/>
                </a:highlight>
                <a:latin typeface="Proxima Nova"/>
                <a:ea typeface="Proxima Nova"/>
                <a:cs typeface="Proxima Nova"/>
                <a:sym typeface="Proxima Nova"/>
              </a:rPr>
              <a:t>Recover + Relax:</a:t>
            </a:r>
            <a:endParaRPr b="1"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Snacks by RxBar</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Beer by Kings County Brewers Collective</a:t>
            </a:r>
            <a:endParaRPr sz="900">
              <a:solidFill>
                <a:schemeClr val="dk1"/>
              </a:solidFill>
              <a:highlight>
                <a:srgbClr val="FFFFFF"/>
              </a:highlight>
              <a:latin typeface="Proxima Nova"/>
              <a:ea typeface="Proxima Nova"/>
              <a:cs typeface="Proxima Nova"/>
              <a:sym typeface="Proxima Nova"/>
            </a:endParaRPr>
          </a:p>
        </p:txBody>
      </p:sp>
      <p:sp>
        <p:nvSpPr>
          <p:cNvPr id="377" name="Google Shape;377;p45"/>
          <p:cNvSpPr txBox="1"/>
          <p:nvPr/>
        </p:nvSpPr>
        <p:spPr>
          <a:xfrm>
            <a:off x="6189600" y="2044000"/>
            <a:ext cx="2415000" cy="3012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1800">
                <a:latin typeface="Proxima Nova"/>
                <a:ea typeface="Proxima Nova"/>
                <a:cs typeface="Proxima Nova"/>
                <a:sym typeface="Proxima Nova"/>
              </a:rPr>
              <a:t>Gowanus</a:t>
            </a:r>
            <a:endParaRPr b="1" sz="1800">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b="1" lang="en" sz="900">
                <a:solidFill>
                  <a:schemeClr val="dk1"/>
                </a:solidFill>
                <a:highlight>
                  <a:schemeClr val="lt1"/>
                </a:highlight>
                <a:latin typeface="Proxima Nova"/>
                <a:ea typeface="Proxima Nova"/>
                <a:cs typeface="Proxima Nova"/>
                <a:sym typeface="Proxima Nova"/>
              </a:rPr>
              <a:t>Heroic Preparations:</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Parkour Training for Climbers</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Self-Defense Workshop from C1MMA</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t/>
            </a:r>
            <a:endParaRPr sz="900">
              <a:solidFill>
                <a:schemeClr val="dk1"/>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b="1" lang="en" sz="900">
                <a:solidFill>
                  <a:schemeClr val="dk1"/>
                </a:solidFill>
                <a:highlight>
                  <a:schemeClr val="lt1"/>
                </a:highlight>
                <a:latin typeface="Proxima Nova"/>
                <a:ea typeface="Proxima Nova"/>
                <a:cs typeface="Proxima Nova"/>
                <a:sym typeface="Proxima Nova"/>
              </a:rPr>
              <a:t>Become Your Hero: </a:t>
            </a:r>
            <a:endParaRPr b="1" sz="900">
              <a:solidFill>
                <a:schemeClr val="dk1"/>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lang="en" sz="900">
                <a:solidFill>
                  <a:schemeClr val="dk1"/>
                </a:solidFill>
                <a:highlight>
                  <a:schemeClr val="lt1"/>
                </a:highlight>
                <a:latin typeface="Proxima Nova"/>
                <a:ea typeface="Proxima Nova"/>
                <a:cs typeface="Proxima Nova"/>
                <a:sym typeface="Proxima Nova"/>
              </a:rPr>
              <a:t>T-Shirt Airbrushing &amp; Face Makeup</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chemeClr val="lt1"/>
                </a:highlight>
                <a:latin typeface="Proxima Nova"/>
                <a:ea typeface="Proxima Nova"/>
                <a:cs typeface="Proxima Nova"/>
                <a:sym typeface="Proxima Nova"/>
              </a:rPr>
              <a:t>Ninja Warrior style heroic obstacle course</a:t>
            </a:r>
            <a:endParaRPr sz="900">
              <a:solidFill>
                <a:schemeClr val="dk1"/>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None/>
            </a:pPr>
            <a:r>
              <a:t/>
            </a:r>
            <a:endParaRPr sz="900">
              <a:solidFill>
                <a:schemeClr val="dk1"/>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b="1" lang="en" sz="900">
                <a:solidFill>
                  <a:schemeClr val="dk1"/>
                </a:solidFill>
                <a:highlight>
                  <a:schemeClr val="lt1"/>
                </a:highlight>
                <a:latin typeface="Proxima Nova"/>
                <a:ea typeface="Proxima Nova"/>
                <a:cs typeface="Proxima Nova"/>
                <a:sym typeface="Proxima Nova"/>
              </a:rPr>
              <a:t>Recover + Relax:</a:t>
            </a:r>
            <a:endParaRPr b="1" sz="900">
              <a:solidFill>
                <a:schemeClr val="dk1"/>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chemeClr val="lt1"/>
                </a:highlight>
                <a:latin typeface="Proxima Nova"/>
                <a:ea typeface="Proxima Nova"/>
                <a:cs typeface="Proxima Nova"/>
                <a:sym typeface="Proxima Nova"/>
              </a:rPr>
              <a:t>Snacks by RxBar</a:t>
            </a:r>
            <a:endParaRPr sz="900">
              <a:solidFill>
                <a:srgbClr val="FF0000"/>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lang="en" sz="900">
                <a:highlight>
                  <a:schemeClr val="lt1"/>
                </a:highlight>
                <a:latin typeface="Proxima Nova"/>
                <a:ea typeface="Proxima Nova"/>
                <a:cs typeface="Proxima Nova"/>
                <a:sym typeface="Proxima Nova"/>
              </a:rPr>
              <a:t>Beer by Threes Brewing</a:t>
            </a:r>
            <a:endParaRPr sz="900">
              <a:highlight>
                <a:schemeClr val="lt1"/>
              </a:highlight>
              <a:latin typeface="Proxima Nova"/>
              <a:ea typeface="Proxima Nova"/>
              <a:cs typeface="Proxima Nova"/>
              <a:sym typeface="Proxima Nova"/>
            </a:endParaRPr>
          </a:p>
        </p:txBody>
      </p:sp>
      <p:sp>
        <p:nvSpPr>
          <p:cNvPr id="378" name="Google Shape;378;p45"/>
          <p:cNvSpPr txBox="1"/>
          <p:nvPr/>
        </p:nvSpPr>
        <p:spPr>
          <a:xfrm>
            <a:off x="3328825" y="2044000"/>
            <a:ext cx="2613900" cy="3012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1800">
                <a:latin typeface="Proxima Nova"/>
                <a:ea typeface="Proxima Nova"/>
                <a:cs typeface="Proxima Nova"/>
                <a:sym typeface="Proxima Nova"/>
              </a:rPr>
              <a:t>Queensbridge</a:t>
            </a:r>
            <a:endParaRPr b="1" sz="1800">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b="1" lang="en" sz="900">
                <a:solidFill>
                  <a:schemeClr val="dk1"/>
                </a:solidFill>
                <a:highlight>
                  <a:schemeClr val="lt1"/>
                </a:highlight>
                <a:latin typeface="Proxima Nova"/>
                <a:ea typeface="Proxima Nova"/>
                <a:cs typeface="Proxima Nova"/>
                <a:sym typeface="Proxima Nova"/>
              </a:rPr>
              <a:t>Heroic Preparations:</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Capoeira Workshop</a:t>
            </a:r>
            <a:endParaRPr sz="900">
              <a:solidFill>
                <a:schemeClr val="dk1"/>
              </a:solidFill>
              <a:highlight>
                <a:srgbClr val="FFFFFF"/>
              </a:highlight>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solidFill>
                  <a:schemeClr val="dk1"/>
                </a:solidFill>
                <a:highlight>
                  <a:srgbClr val="FFFFFF"/>
                </a:highlight>
                <a:latin typeface="Proxima Nova"/>
                <a:ea typeface="Proxima Nova"/>
                <a:cs typeface="Proxima Nova"/>
                <a:sym typeface="Proxima Nova"/>
              </a:rPr>
              <a:t>Stunt Workshop by </a:t>
            </a:r>
            <a:r>
              <a:rPr lang="en" sz="900">
                <a:solidFill>
                  <a:schemeClr val="dk1"/>
                </a:solidFill>
                <a:highlight>
                  <a:schemeClr val="lt1"/>
                </a:highlight>
                <a:latin typeface="Proxima Nova"/>
                <a:ea typeface="Proxima Nova"/>
                <a:cs typeface="Proxima Nova"/>
                <a:sym typeface="Proxima Nova"/>
              </a:rPr>
              <a:t>Hollywood Stunts NYC</a:t>
            </a:r>
            <a:endParaRPr sz="900">
              <a:solidFill>
                <a:schemeClr val="dk1"/>
              </a:solidFill>
              <a:highlight>
                <a:schemeClr val="lt1"/>
              </a:highlight>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solidFill>
                <a:schemeClr val="dk1"/>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b="1" lang="en" sz="900">
                <a:solidFill>
                  <a:schemeClr val="dk1"/>
                </a:solidFill>
                <a:highlight>
                  <a:schemeClr val="lt1"/>
                </a:highlight>
                <a:latin typeface="Proxima Nova"/>
                <a:ea typeface="Proxima Nova"/>
                <a:cs typeface="Proxima Nova"/>
                <a:sym typeface="Proxima Nova"/>
              </a:rPr>
              <a:t>Become Your Hero: </a:t>
            </a:r>
            <a:endParaRPr b="1" sz="900">
              <a:solidFill>
                <a:schemeClr val="dk1"/>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lang="en" sz="900">
                <a:solidFill>
                  <a:schemeClr val="dk1"/>
                </a:solidFill>
                <a:highlight>
                  <a:schemeClr val="lt1"/>
                </a:highlight>
                <a:latin typeface="Proxima Nova"/>
                <a:ea typeface="Proxima Nova"/>
                <a:cs typeface="Proxima Nova"/>
                <a:sym typeface="Proxima Nova"/>
              </a:rPr>
              <a:t>T-Shirt Airbrushing &amp; Face Makeup</a:t>
            </a:r>
            <a:endParaRPr sz="900">
              <a:solidFill>
                <a:schemeClr val="dk1"/>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lang="en" sz="900">
                <a:solidFill>
                  <a:schemeClr val="dk1"/>
                </a:solidFill>
                <a:highlight>
                  <a:schemeClr val="lt1"/>
                </a:highlight>
                <a:latin typeface="Proxima Nova"/>
                <a:ea typeface="Proxima Nova"/>
                <a:cs typeface="Proxima Nova"/>
                <a:sym typeface="Proxima Nova"/>
              </a:rPr>
              <a:t>Ninja Warrior Style Heroic Obstacle Course</a:t>
            </a:r>
            <a:endParaRPr sz="900">
              <a:solidFill>
                <a:schemeClr val="dk1"/>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t/>
            </a:r>
            <a:endParaRPr sz="900">
              <a:solidFill>
                <a:schemeClr val="dk1"/>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b="1" lang="en" sz="900">
                <a:solidFill>
                  <a:schemeClr val="dk1"/>
                </a:solidFill>
                <a:highlight>
                  <a:schemeClr val="lt1"/>
                </a:highlight>
                <a:latin typeface="Proxima Nova"/>
                <a:ea typeface="Proxima Nova"/>
                <a:cs typeface="Proxima Nova"/>
                <a:sym typeface="Proxima Nova"/>
              </a:rPr>
              <a:t>Recover + Relax:</a:t>
            </a:r>
            <a:endParaRPr b="1" sz="900">
              <a:solidFill>
                <a:schemeClr val="dk1"/>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lang="en" sz="900">
                <a:solidFill>
                  <a:schemeClr val="dk1"/>
                </a:solidFill>
                <a:highlight>
                  <a:schemeClr val="lt1"/>
                </a:highlight>
                <a:latin typeface="Proxima Nova"/>
                <a:ea typeface="Proxima Nova"/>
                <a:cs typeface="Proxima Nova"/>
                <a:sym typeface="Proxima Nova"/>
              </a:rPr>
              <a:t>Snacks by RxBar</a:t>
            </a:r>
            <a:endParaRPr sz="900">
              <a:solidFill>
                <a:srgbClr val="FF0000"/>
              </a:solidFill>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chemeClr val="dk1"/>
              </a:buClr>
              <a:buSzPts val="1100"/>
              <a:buFont typeface="Arial"/>
              <a:buNone/>
            </a:pPr>
            <a:r>
              <a:rPr lang="en" sz="900">
                <a:highlight>
                  <a:schemeClr val="lt1"/>
                </a:highlight>
                <a:latin typeface="Proxima Nova"/>
                <a:ea typeface="Proxima Nova"/>
                <a:cs typeface="Proxima Nova"/>
                <a:sym typeface="Proxima Nova"/>
              </a:rPr>
              <a:t>Beer by LIC Beer Project</a:t>
            </a:r>
            <a:endParaRPr sz="900">
              <a:highlight>
                <a:schemeClr val="lt1"/>
              </a:highlight>
              <a:latin typeface="Proxima Nova"/>
              <a:ea typeface="Proxima Nova"/>
              <a:cs typeface="Proxima Nova"/>
              <a:sym typeface="Proxima Nova"/>
            </a:endParaRPr>
          </a:p>
          <a:p>
            <a:pPr indent="0" lvl="0" marL="0" rtl="0" algn="ctr">
              <a:lnSpc>
                <a:spcPct val="150000"/>
              </a:lnSpc>
              <a:spcBef>
                <a:spcPts val="0"/>
              </a:spcBef>
              <a:spcAft>
                <a:spcPts val="0"/>
              </a:spcAft>
              <a:buClr>
                <a:srgbClr val="000000"/>
              </a:buClr>
              <a:buSzPts val="1100"/>
              <a:buFont typeface="Arial"/>
              <a:buNone/>
            </a:pPr>
            <a:r>
              <a:t/>
            </a:r>
            <a:endParaRPr sz="900">
              <a:solidFill>
                <a:schemeClr val="dk1"/>
              </a:solidFill>
              <a:highlight>
                <a:schemeClr val="lt1"/>
              </a:highlight>
              <a:latin typeface="Proxima Nova"/>
              <a:ea typeface="Proxima Nova"/>
              <a:cs typeface="Proxima Nova"/>
              <a:sym typeface="Proxima Nova"/>
            </a:endParaRPr>
          </a:p>
        </p:txBody>
      </p:sp>
      <p:sp>
        <p:nvSpPr>
          <p:cNvPr id="379" name="Google Shape;379;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94FC"/>
        </a:solidFill>
      </p:bgPr>
    </p:bg>
    <p:spTree>
      <p:nvGrpSpPr>
        <p:cNvPr id="383" name="Shape 383"/>
        <p:cNvGrpSpPr/>
        <p:nvPr/>
      </p:nvGrpSpPr>
      <p:grpSpPr>
        <a:xfrm>
          <a:off x="0" y="0"/>
          <a:ext cx="0" cy="0"/>
          <a:chOff x="0" y="0"/>
          <a:chExt cx="0" cy="0"/>
        </a:xfrm>
      </p:grpSpPr>
      <p:sp>
        <p:nvSpPr>
          <p:cNvPr id="384" name="Google Shape;384;p46"/>
          <p:cNvSpPr txBox="1"/>
          <p:nvPr/>
        </p:nvSpPr>
        <p:spPr>
          <a:xfrm>
            <a:off x="-193600" y="-285125"/>
            <a:ext cx="6366300" cy="137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BE YOUR</a:t>
            </a:r>
            <a:endParaRPr sz="9600">
              <a:solidFill>
                <a:srgbClr val="FFFFFF"/>
              </a:solidFill>
              <a:latin typeface="Oswald"/>
              <a:ea typeface="Oswald"/>
              <a:cs typeface="Oswald"/>
              <a:sym typeface="Oswald"/>
            </a:endParaRPr>
          </a:p>
        </p:txBody>
      </p:sp>
      <p:sp>
        <p:nvSpPr>
          <p:cNvPr id="385" name="Google Shape;385;p46"/>
          <p:cNvSpPr txBox="1"/>
          <p:nvPr/>
        </p:nvSpPr>
        <p:spPr>
          <a:xfrm>
            <a:off x="4095325" y="1087075"/>
            <a:ext cx="2999400" cy="69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HERO</a:t>
            </a:r>
            <a:endParaRPr sz="9600">
              <a:solidFill>
                <a:srgbClr val="FFFFFF"/>
              </a:solidFill>
              <a:latin typeface="Oswald"/>
              <a:ea typeface="Oswald"/>
              <a:cs typeface="Oswald"/>
              <a:sym typeface="Oswald"/>
            </a:endParaRPr>
          </a:p>
        </p:txBody>
      </p:sp>
      <p:sp>
        <p:nvSpPr>
          <p:cNvPr id="386" name="Google Shape;386;p46"/>
          <p:cNvSpPr txBox="1"/>
          <p:nvPr/>
        </p:nvSpPr>
        <p:spPr>
          <a:xfrm>
            <a:off x="1510825" y="2326500"/>
            <a:ext cx="5040600" cy="11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latin typeface="Oswald"/>
                <a:ea typeface="Oswald"/>
                <a:cs typeface="Oswald"/>
                <a:sym typeface="Oswald"/>
              </a:rPr>
              <a:t>IN ACTION</a:t>
            </a:r>
            <a:endParaRPr sz="9600">
              <a:solidFill>
                <a:srgbClr val="FFFFFF"/>
              </a:solidFill>
              <a:latin typeface="Oswald"/>
              <a:ea typeface="Oswald"/>
              <a:cs typeface="Oswald"/>
              <a:sym typeface="Oswald"/>
            </a:endParaRPr>
          </a:p>
        </p:txBody>
      </p:sp>
      <p:cxnSp>
        <p:nvCxnSpPr>
          <p:cNvPr id="387" name="Google Shape;387;p46"/>
          <p:cNvCxnSpPr/>
          <p:nvPr/>
        </p:nvCxnSpPr>
        <p:spPr>
          <a:xfrm>
            <a:off x="1679825" y="3746650"/>
            <a:ext cx="4423500" cy="0"/>
          </a:xfrm>
          <a:prstGeom prst="straightConnector1">
            <a:avLst/>
          </a:prstGeom>
          <a:noFill/>
          <a:ln cap="flat" cmpd="sng" w="76200">
            <a:solidFill>
              <a:srgbClr val="FFFFFF"/>
            </a:solidFill>
            <a:prstDash val="solid"/>
            <a:round/>
            <a:headEnd len="med" w="med" type="none"/>
            <a:tailEnd len="med" w="med" type="none"/>
          </a:ln>
        </p:spPr>
      </p:cxnSp>
      <p:sp>
        <p:nvSpPr>
          <p:cNvPr id="388" name="Google Shape;388;p46"/>
          <p:cNvSpPr txBox="1"/>
          <p:nvPr/>
        </p:nvSpPr>
        <p:spPr>
          <a:xfrm>
            <a:off x="6413712" y="2932256"/>
            <a:ext cx="1705800" cy="183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Oswald"/>
                <a:ea typeface="Oswald"/>
                <a:cs typeface="Oswald"/>
                <a:sym typeface="Oswald"/>
              </a:rPr>
              <a:t>COMPETITION</a:t>
            </a:r>
            <a:r>
              <a:rPr lang="en" sz="1200">
                <a:solidFill>
                  <a:schemeClr val="lt1"/>
                </a:solidFill>
                <a:latin typeface="Oswald"/>
                <a:ea typeface="Oswald"/>
                <a:cs typeface="Oswald"/>
                <a:sym typeface="Oswald"/>
              </a:rPr>
              <a:t> </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rPr lang="en" sz="1200">
                <a:solidFill>
                  <a:schemeClr val="lt1"/>
                </a:solidFill>
                <a:latin typeface="Oswald"/>
                <a:ea typeface="Oswald"/>
                <a:cs typeface="Oswald"/>
                <a:sym typeface="Oswald"/>
              </a:rPr>
              <a:t>CREATIVITY</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chemeClr val="lt1"/>
                </a:solidFill>
                <a:latin typeface="Oswald"/>
                <a:ea typeface="Oswald"/>
                <a:cs typeface="Oswald"/>
                <a:sym typeface="Oswald"/>
              </a:rPr>
              <a:t>COMMUNITY</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4" name="Google Shape;394;p47"/>
          <p:cNvSpPr txBox="1"/>
          <p:nvPr/>
        </p:nvSpPr>
        <p:spPr>
          <a:xfrm>
            <a:off x="108150" y="504831"/>
            <a:ext cx="8927700" cy="93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sz="1800">
              <a:solidFill>
                <a:schemeClr val="dk1"/>
              </a:solidFill>
              <a:latin typeface="Oswald"/>
              <a:ea typeface="Oswald"/>
              <a:cs typeface="Oswald"/>
              <a:sym typeface="Oswald"/>
            </a:endParaRPr>
          </a:p>
          <a:p>
            <a:pPr indent="0" lvl="0" marL="0" rtl="0" algn="ctr">
              <a:lnSpc>
                <a:spcPct val="100000"/>
              </a:lnSpc>
              <a:spcBef>
                <a:spcPts val="0"/>
              </a:spcBef>
              <a:spcAft>
                <a:spcPts val="0"/>
              </a:spcAft>
              <a:buNone/>
            </a:pPr>
            <a:r>
              <a:rPr lang="en" sz="2400">
                <a:solidFill>
                  <a:schemeClr val="dk1"/>
                </a:solidFill>
                <a:latin typeface="Oswald"/>
                <a:ea typeface="Oswald"/>
                <a:cs typeface="Oswald"/>
                <a:sym typeface="Oswald"/>
              </a:rPr>
              <a:t>Be Your Hero in Action: </a:t>
            </a:r>
            <a:endParaRPr sz="2400">
              <a:solidFill>
                <a:schemeClr val="dk1"/>
              </a:solidFill>
              <a:latin typeface="Oswald"/>
              <a:ea typeface="Oswald"/>
              <a:cs typeface="Oswald"/>
              <a:sym typeface="Oswald"/>
            </a:endParaRPr>
          </a:p>
          <a:p>
            <a:pPr indent="0" lvl="0" marL="0" rtl="0" algn="ctr">
              <a:lnSpc>
                <a:spcPct val="100000"/>
              </a:lnSpc>
              <a:spcBef>
                <a:spcPts val="0"/>
              </a:spcBef>
              <a:spcAft>
                <a:spcPts val="0"/>
              </a:spcAft>
              <a:buNone/>
            </a:pPr>
            <a:r>
              <a:rPr lang="en" sz="1800">
                <a:solidFill>
                  <a:schemeClr val="dk1"/>
                </a:solidFill>
                <a:latin typeface="Oswald"/>
                <a:ea typeface="Oswald"/>
                <a:cs typeface="Oswald"/>
                <a:sym typeface="Oswald"/>
              </a:rPr>
              <a:t>Competition + Creativity + Community</a:t>
            </a:r>
            <a:endParaRPr sz="1800">
              <a:solidFill>
                <a:schemeClr val="dk1"/>
              </a:solidFill>
              <a:latin typeface="Oswald"/>
              <a:ea typeface="Oswald"/>
              <a:cs typeface="Oswald"/>
              <a:sym typeface="Oswald"/>
            </a:endParaRPr>
          </a:p>
          <a:p>
            <a:pPr indent="0" lvl="0" marL="0" rtl="0" algn="ctr">
              <a:lnSpc>
                <a:spcPct val="100000"/>
              </a:lnSpc>
              <a:spcBef>
                <a:spcPts val="0"/>
              </a:spcBef>
              <a:spcAft>
                <a:spcPts val="0"/>
              </a:spcAft>
              <a:buNone/>
            </a:pPr>
            <a:r>
              <a:t/>
            </a:r>
            <a:endParaRPr sz="1800">
              <a:solidFill>
                <a:schemeClr val="dk1"/>
              </a:solidFill>
              <a:latin typeface="Oswald"/>
              <a:ea typeface="Oswald"/>
              <a:cs typeface="Oswald"/>
              <a:sym typeface="Oswald"/>
            </a:endParaRPr>
          </a:p>
        </p:txBody>
      </p:sp>
      <p:pic>
        <p:nvPicPr>
          <p:cNvPr id="395" name="Google Shape;395;p47"/>
          <p:cNvPicPr preferRelativeResize="0"/>
          <p:nvPr/>
        </p:nvPicPr>
        <p:blipFill>
          <a:blip r:embed="rId3">
            <a:alphaModFix/>
          </a:blip>
          <a:stretch>
            <a:fillRect/>
          </a:stretch>
        </p:blipFill>
        <p:spPr>
          <a:xfrm>
            <a:off x="245725" y="1896959"/>
            <a:ext cx="8391750" cy="188986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399" name="Shape 399"/>
        <p:cNvGrpSpPr/>
        <p:nvPr/>
      </p:nvGrpSpPr>
      <p:grpSpPr>
        <a:xfrm>
          <a:off x="0" y="0"/>
          <a:ext cx="0" cy="0"/>
          <a:chOff x="0" y="0"/>
          <a:chExt cx="0" cy="0"/>
        </a:xfrm>
      </p:grpSpPr>
      <p:sp>
        <p:nvSpPr>
          <p:cNvPr id="400" name="Google Shape;400;p48"/>
          <p:cNvSpPr txBox="1"/>
          <p:nvPr/>
        </p:nvSpPr>
        <p:spPr>
          <a:xfrm>
            <a:off x="-233600" y="-285125"/>
            <a:ext cx="6366300" cy="137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CAMPAIGN</a:t>
            </a:r>
            <a:endParaRPr sz="9600">
              <a:solidFill>
                <a:srgbClr val="FFFFFF"/>
              </a:solidFill>
              <a:latin typeface="Oswald"/>
              <a:ea typeface="Oswald"/>
              <a:cs typeface="Oswald"/>
              <a:sym typeface="Oswald"/>
            </a:endParaRPr>
          </a:p>
        </p:txBody>
      </p:sp>
      <p:sp>
        <p:nvSpPr>
          <p:cNvPr id="401" name="Google Shape;401;p48"/>
          <p:cNvSpPr txBox="1"/>
          <p:nvPr/>
        </p:nvSpPr>
        <p:spPr>
          <a:xfrm>
            <a:off x="2695750" y="1010875"/>
            <a:ext cx="6247500" cy="6999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lang="en" sz="9600">
                <a:solidFill>
                  <a:srgbClr val="FFFFFF"/>
                </a:solidFill>
                <a:latin typeface="Oswald"/>
                <a:ea typeface="Oswald"/>
                <a:cs typeface="Oswald"/>
                <a:sym typeface="Oswald"/>
              </a:rPr>
              <a:t>ECOSYSTEM</a:t>
            </a:r>
            <a:endParaRPr sz="9600">
              <a:solidFill>
                <a:srgbClr val="FFFFFF"/>
              </a:solidFill>
              <a:latin typeface="Oswald"/>
              <a:ea typeface="Oswald"/>
              <a:cs typeface="Oswald"/>
              <a:sym typeface="Oswald"/>
            </a:endParaRPr>
          </a:p>
        </p:txBody>
      </p:sp>
      <p:sp>
        <p:nvSpPr>
          <p:cNvPr id="402" name="Google Shape;402;p48"/>
          <p:cNvSpPr txBox="1"/>
          <p:nvPr/>
        </p:nvSpPr>
        <p:spPr>
          <a:xfrm>
            <a:off x="1470825" y="2326500"/>
            <a:ext cx="5808600" cy="1027800"/>
          </a:xfrm>
          <a:prstGeom prst="rect">
            <a:avLst/>
          </a:prstGeom>
          <a:noFill/>
          <a:ln>
            <a:noFill/>
          </a:ln>
        </p:spPr>
        <p:txBody>
          <a:bodyPr anchorCtr="0" anchor="t" bIns="91425" lIns="91425" spcFirstLastPara="1" rIns="91425" wrap="square" tIns="91425">
            <a:noAutofit/>
          </a:bodyPr>
          <a:lstStyle/>
          <a:p>
            <a:pPr indent="-838200" lvl="0" marL="457200" rtl="0" algn="l">
              <a:spcBef>
                <a:spcPts val="0"/>
              </a:spcBef>
              <a:spcAft>
                <a:spcPts val="0"/>
              </a:spcAft>
              <a:buClr>
                <a:srgbClr val="FFFFFF"/>
              </a:buClr>
              <a:buSzPts val="9600"/>
              <a:buFont typeface="Oswald"/>
              <a:buChar char="+"/>
            </a:pPr>
            <a:r>
              <a:rPr lang="en" sz="9600">
                <a:solidFill>
                  <a:srgbClr val="FFFFFF"/>
                </a:solidFill>
                <a:latin typeface="Oswald"/>
                <a:ea typeface="Oswald"/>
                <a:cs typeface="Oswald"/>
                <a:sym typeface="Oswald"/>
              </a:rPr>
              <a:t>CALENDAR</a:t>
            </a:r>
            <a:endParaRPr sz="9600">
              <a:solidFill>
                <a:srgbClr val="FFFFFF"/>
              </a:solidFill>
              <a:latin typeface="Oswald"/>
              <a:ea typeface="Oswald"/>
              <a:cs typeface="Oswald"/>
              <a:sym typeface="Oswald"/>
            </a:endParaRPr>
          </a:p>
        </p:txBody>
      </p:sp>
      <p:cxnSp>
        <p:nvCxnSpPr>
          <p:cNvPr id="403" name="Google Shape;403;p48"/>
          <p:cNvCxnSpPr/>
          <p:nvPr/>
        </p:nvCxnSpPr>
        <p:spPr>
          <a:xfrm>
            <a:off x="1335875" y="3746650"/>
            <a:ext cx="5375400" cy="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9"/>
          <p:cNvSpPr txBox="1"/>
          <p:nvPr>
            <p:ph idx="12" type="sldNum"/>
          </p:nvPr>
        </p:nvSpPr>
        <p:spPr>
          <a:xfrm>
            <a:off x="8472458" y="469052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9" name="Google Shape;409;p49"/>
          <p:cNvSpPr txBox="1"/>
          <p:nvPr/>
        </p:nvSpPr>
        <p:spPr>
          <a:xfrm>
            <a:off x="3185500" y="385700"/>
            <a:ext cx="2682000" cy="393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800">
                <a:latin typeface="Oswald"/>
                <a:ea typeface="Oswald"/>
                <a:cs typeface="Oswald"/>
                <a:sym typeface="Oswald"/>
              </a:rPr>
              <a:t>CAMPAIGN ECOSYSTEM</a:t>
            </a:r>
            <a:endParaRPr sz="1800">
              <a:latin typeface="Oswald"/>
              <a:ea typeface="Oswald"/>
              <a:cs typeface="Oswald"/>
              <a:sym typeface="Oswald"/>
            </a:endParaRPr>
          </a:p>
          <a:p>
            <a:pPr indent="0" lvl="0" marL="0" rtl="0" algn="ctr">
              <a:lnSpc>
                <a:spcPct val="150000"/>
              </a:lnSpc>
              <a:spcBef>
                <a:spcPts val="0"/>
              </a:spcBef>
              <a:spcAft>
                <a:spcPts val="0"/>
              </a:spcAft>
              <a:buNone/>
            </a:pPr>
            <a:r>
              <a:t/>
            </a:r>
            <a:endParaRPr sz="1800">
              <a:latin typeface="Oswald"/>
              <a:ea typeface="Oswald"/>
              <a:cs typeface="Oswald"/>
              <a:sym typeface="Oswald"/>
            </a:endParaRPr>
          </a:p>
        </p:txBody>
      </p:sp>
      <p:sp>
        <p:nvSpPr>
          <p:cNvPr id="410" name="Google Shape;410;p49"/>
          <p:cNvSpPr/>
          <p:nvPr/>
        </p:nvSpPr>
        <p:spPr>
          <a:xfrm>
            <a:off x="3846546" y="2584632"/>
            <a:ext cx="1867800" cy="889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9"/>
          <p:cNvSpPr txBox="1"/>
          <p:nvPr/>
        </p:nvSpPr>
        <p:spPr>
          <a:xfrm>
            <a:off x="3882534" y="2877182"/>
            <a:ext cx="1791000" cy="276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WEBSITE/CONSIDERATION</a:t>
            </a:r>
            <a:endParaRPr sz="900">
              <a:highlight>
                <a:srgbClr val="FFFFFF"/>
              </a:highlight>
              <a:latin typeface="Proxima Nova"/>
              <a:ea typeface="Proxima Nova"/>
              <a:cs typeface="Proxima Nova"/>
              <a:sym typeface="Proxima Nova"/>
            </a:endParaRPr>
          </a:p>
        </p:txBody>
      </p:sp>
      <p:sp>
        <p:nvSpPr>
          <p:cNvPr id="412" name="Google Shape;412;p49"/>
          <p:cNvSpPr/>
          <p:nvPr/>
        </p:nvSpPr>
        <p:spPr>
          <a:xfrm>
            <a:off x="2633419" y="1249882"/>
            <a:ext cx="1867800" cy="393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9"/>
          <p:cNvSpPr txBox="1"/>
          <p:nvPr/>
        </p:nvSpPr>
        <p:spPr>
          <a:xfrm>
            <a:off x="2671642" y="1266479"/>
            <a:ext cx="1791000" cy="364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PAID SEARCH + PAID SOCIAL</a:t>
            </a:r>
            <a:endParaRPr b="1" sz="900">
              <a:latin typeface="Proxima Nova"/>
              <a:ea typeface="Proxima Nova"/>
              <a:cs typeface="Proxima Nova"/>
              <a:sym typeface="Proxima Nova"/>
            </a:endParaRPr>
          </a:p>
        </p:txBody>
      </p:sp>
      <p:sp>
        <p:nvSpPr>
          <p:cNvPr id="414" name="Google Shape;414;p49"/>
          <p:cNvSpPr/>
          <p:nvPr/>
        </p:nvSpPr>
        <p:spPr>
          <a:xfrm>
            <a:off x="4726941" y="1249882"/>
            <a:ext cx="1867800" cy="393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9"/>
          <p:cNvSpPr txBox="1"/>
          <p:nvPr/>
        </p:nvSpPr>
        <p:spPr>
          <a:xfrm>
            <a:off x="4765164" y="1266482"/>
            <a:ext cx="1791000" cy="364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OUTDOOR/SUBWAY ADS</a:t>
            </a:r>
            <a:endParaRPr sz="900">
              <a:highlight>
                <a:srgbClr val="FFFFFF"/>
              </a:highlight>
              <a:latin typeface="Proxima Nova"/>
              <a:ea typeface="Proxima Nova"/>
              <a:cs typeface="Proxima Nova"/>
              <a:sym typeface="Proxima Nova"/>
            </a:endParaRPr>
          </a:p>
        </p:txBody>
      </p:sp>
      <p:sp>
        <p:nvSpPr>
          <p:cNvPr id="416" name="Google Shape;416;p49"/>
          <p:cNvSpPr/>
          <p:nvPr/>
        </p:nvSpPr>
        <p:spPr>
          <a:xfrm>
            <a:off x="6868196" y="1836782"/>
            <a:ext cx="1867800" cy="393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9"/>
          <p:cNvSpPr txBox="1"/>
          <p:nvPr/>
        </p:nvSpPr>
        <p:spPr>
          <a:xfrm>
            <a:off x="6906420" y="1853382"/>
            <a:ext cx="1791000" cy="364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ORGANIC SEARCH</a:t>
            </a:r>
            <a:endParaRPr sz="900">
              <a:highlight>
                <a:srgbClr val="FFFFFF"/>
              </a:highlight>
              <a:latin typeface="Proxima Nova"/>
              <a:ea typeface="Proxima Nova"/>
              <a:cs typeface="Proxima Nova"/>
              <a:sym typeface="Proxima Nova"/>
            </a:endParaRPr>
          </a:p>
        </p:txBody>
      </p:sp>
      <p:sp>
        <p:nvSpPr>
          <p:cNvPr id="418" name="Google Shape;418;p49"/>
          <p:cNvSpPr/>
          <p:nvPr/>
        </p:nvSpPr>
        <p:spPr>
          <a:xfrm>
            <a:off x="6868021" y="2634232"/>
            <a:ext cx="1867800" cy="393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9"/>
          <p:cNvSpPr txBox="1"/>
          <p:nvPr/>
        </p:nvSpPr>
        <p:spPr>
          <a:xfrm>
            <a:off x="6906245" y="2650832"/>
            <a:ext cx="1791000" cy="364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ORGANIC SOCIAL</a:t>
            </a:r>
            <a:endParaRPr sz="900">
              <a:highlight>
                <a:srgbClr val="FFFFFF"/>
              </a:highlight>
              <a:latin typeface="Proxima Nova"/>
              <a:ea typeface="Proxima Nova"/>
              <a:cs typeface="Proxima Nova"/>
              <a:sym typeface="Proxima Nova"/>
            </a:endParaRPr>
          </a:p>
        </p:txBody>
      </p:sp>
      <p:sp>
        <p:nvSpPr>
          <p:cNvPr id="420" name="Google Shape;420;p49"/>
          <p:cNvSpPr/>
          <p:nvPr/>
        </p:nvSpPr>
        <p:spPr>
          <a:xfrm>
            <a:off x="6867821" y="3165582"/>
            <a:ext cx="1323600" cy="393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9"/>
          <p:cNvSpPr txBox="1"/>
          <p:nvPr/>
        </p:nvSpPr>
        <p:spPr>
          <a:xfrm>
            <a:off x="6878736" y="3200389"/>
            <a:ext cx="1323600" cy="364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MEDIA COVERAGE</a:t>
            </a:r>
            <a:endParaRPr sz="900">
              <a:highlight>
                <a:srgbClr val="FFFFFF"/>
              </a:highlight>
              <a:latin typeface="Proxima Nova"/>
              <a:ea typeface="Proxima Nova"/>
              <a:cs typeface="Proxima Nova"/>
              <a:sym typeface="Proxima Nova"/>
            </a:endParaRPr>
          </a:p>
        </p:txBody>
      </p:sp>
      <p:sp>
        <p:nvSpPr>
          <p:cNvPr id="422" name="Google Shape;422;p49"/>
          <p:cNvSpPr/>
          <p:nvPr/>
        </p:nvSpPr>
        <p:spPr>
          <a:xfrm>
            <a:off x="428571" y="1838982"/>
            <a:ext cx="1867800" cy="393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9"/>
          <p:cNvSpPr txBox="1"/>
          <p:nvPr/>
        </p:nvSpPr>
        <p:spPr>
          <a:xfrm>
            <a:off x="466795" y="1855582"/>
            <a:ext cx="1791000" cy="364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VIDEO SERIES</a:t>
            </a:r>
            <a:endParaRPr sz="900">
              <a:highlight>
                <a:srgbClr val="FFFFFF"/>
              </a:highlight>
              <a:latin typeface="Proxima Nova"/>
              <a:ea typeface="Proxima Nova"/>
              <a:cs typeface="Proxima Nova"/>
              <a:sym typeface="Proxima Nova"/>
            </a:endParaRPr>
          </a:p>
        </p:txBody>
      </p:sp>
      <p:sp>
        <p:nvSpPr>
          <p:cNvPr id="424" name="Google Shape;424;p49"/>
          <p:cNvSpPr/>
          <p:nvPr/>
        </p:nvSpPr>
        <p:spPr>
          <a:xfrm>
            <a:off x="3839173" y="4112026"/>
            <a:ext cx="1867800" cy="393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9"/>
          <p:cNvSpPr txBox="1"/>
          <p:nvPr/>
        </p:nvSpPr>
        <p:spPr>
          <a:xfrm>
            <a:off x="4231609" y="4128632"/>
            <a:ext cx="1047900" cy="364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MEMBERSHIP</a:t>
            </a:r>
            <a:endParaRPr sz="900">
              <a:highlight>
                <a:srgbClr val="FFFFFF"/>
              </a:highlight>
              <a:latin typeface="Proxima Nova"/>
              <a:ea typeface="Proxima Nova"/>
              <a:cs typeface="Proxima Nova"/>
              <a:sym typeface="Proxima Nova"/>
            </a:endParaRPr>
          </a:p>
        </p:txBody>
      </p:sp>
      <p:sp>
        <p:nvSpPr>
          <p:cNvPr id="426" name="Google Shape;426;p49"/>
          <p:cNvSpPr/>
          <p:nvPr/>
        </p:nvSpPr>
        <p:spPr>
          <a:xfrm>
            <a:off x="389971" y="2710432"/>
            <a:ext cx="1867800" cy="393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9"/>
          <p:cNvSpPr txBox="1"/>
          <p:nvPr/>
        </p:nvSpPr>
        <p:spPr>
          <a:xfrm>
            <a:off x="428195" y="2727032"/>
            <a:ext cx="1791000" cy="364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EVENTS + COMPETITIONS</a:t>
            </a:r>
            <a:endParaRPr sz="900">
              <a:highlight>
                <a:srgbClr val="FFFFFF"/>
              </a:highlight>
              <a:latin typeface="Proxima Nova"/>
              <a:ea typeface="Proxima Nova"/>
              <a:cs typeface="Proxima Nova"/>
              <a:sym typeface="Proxima Nova"/>
            </a:endParaRPr>
          </a:p>
        </p:txBody>
      </p:sp>
      <p:sp>
        <p:nvSpPr>
          <p:cNvPr id="428" name="Google Shape;428;p49"/>
          <p:cNvSpPr/>
          <p:nvPr/>
        </p:nvSpPr>
        <p:spPr>
          <a:xfrm>
            <a:off x="855471" y="3317982"/>
            <a:ext cx="1402200" cy="393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9"/>
          <p:cNvSpPr txBox="1"/>
          <p:nvPr/>
        </p:nvSpPr>
        <p:spPr>
          <a:xfrm>
            <a:off x="855471" y="3334582"/>
            <a:ext cx="1363500" cy="364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MERCH</a:t>
            </a:r>
            <a:endParaRPr sz="900">
              <a:highlight>
                <a:srgbClr val="FFFFFF"/>
              </a:highlight>
              <a:latin typeface="Proxima Nova"/>
              <a:ea typeface="Proxima Nova"/>
              <a:cs typeface="Proxima Nova"/>
              <a:sym typeface="Proxima Nova"/>
            </a:endParaRPr>
          </a:p>
        </p:txBody>
      </p:sp>
      <p:cxnSp>
        <p:nvCxnSpPr>
          <p:cNvPr id="430" name="Google Shape;430;p49"/>
          <p:cNvCxnSpPr/>
          <p:nvPr/>
        </p:nvCxnSpPr>
        <p:spPr>
          <a:xfrm flipH="1">
            <a:off x="5703007" y="2877182"/>
            <a:ext cx="1176000" cy="300"/>
          </a:xfrm>
          <a:prstGeom prst="straightConnector1">
            <a:avLst/>
          </a:prstGeom>
          <a:noFill/>
          <a:ln cap="flat" cmpd="sng" w="9525">
            <a:solidFill>
              <a:srgbClr val="000000"/>
            </a:solidFill>
            <a:prstDash val="solid"/>
            <a:round/>
            <a:headEnd len="med" w="med" type="none"/>
            <a:tailEnd len="med" w="med" type="triangle"/>
          </a:ln>
        </p:spPr>
      </p:cxnSp>
      <p:cxnSp>
        <p:nvCxnSpPr>
          <p:cNvPr id="431" name="Google Shape;431;p49"/>
          <p:cNvCxnSpPr>
            <a:stCxn id="416" idx="2"/>
            <a:endCxn id="418" idx="0"/>
          </p:cNvCxnSpPr>
          <p:nvPr/>
        </p:nvCxnSpPr>
        <p:spPr>
          <a:xfrm flipH="1">
            <a:off x="7801796" y="2230382"/>
            <a:ext cx="300" cy="403800"/>
          </a:xfrm>
          <a:prstGeom prst="straightConnector1">
            <a:avLst/>
          </a:prstGeom>
          <a:noFill/>
          <a:ln cap="flat" cmpd="sng" w="9525">
            <a:solidFill>
              <a:srgbClr val="000000"/>
            </a:solidFill>
            <a:prstDash val="solid"/>
            <a:round/>
            <a:headEnd len="med" w="med" type="none"/>
            <a:tailEnd len="med" w="med" type="triangle"/>
          </a:ln>
        </p:spPr>
      </p:cxnSp>
      <p:cxnSp>
        <p:nvCxnSpPr>
          <p:cNvPr id="432" name="Google Shape;432;p49"/>
          <p:cNvCxnSpPr/>
          <p:nvPr/>
        </p:nvCxnSpPr>
        <p:spPr>
          <a:xfrm flipH="1" rot="10800000">
            <a:off x="2315546" y="1943457"/>
            <a:ext cx="4571700" cy="2100"/>
          </a:xfrm>
          <a:prstGeom prst="straightConnector1">
            <a:avLst/>
          </a:prstGeom>
          <a:noFill/>
          <a:ln cap="flat" cmpd="sng" w="9525">
            <a:solidFill>
              <a:srgbClr val="3D85C6"/>
            </a:solidFill>
            <a:prstDash val="dash"/>
            <a:round/>
            <a:headEnd len="med" w="med" type="none"/>
            <a:tailEnd len="med" w="med" type="triangle"/>
          </a:ln>
        </p:spPr>
      </p:cxnSp>
      <p:sp>
        <p:nvSpPr>
          <p:cNvPr id="433" name="Google Shape;433;p49"/>
          <p:cNvSpPr/>
          <p:nvPr/>
        </p:nvSpPr>
        <p:spPr>
          <a:xfrm>
            <a:off x="379988" y="363086"/>
            <a:ext cx="1151700" cy="416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9"/>
          <p:cNvSpPr txBox="1"/>
          <p:nvPr/>
        </p:nvSpPr>
        <p:spPr>
          <a:xfrm>
            <a:off x="400265" y="340869"/>
            <a:ext cx="950100" cy="38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latin typeface="Proxima Nova"/>
                <a:ea typeface="Proxima Nova"/>
                <a:cs typeface="Proxima Nova"/>
                <a:sym typeface="Proxima Nova"/>
              </a:rPr>
              <a:t>Direct: </a:t>
            </a:r>
            <a:endParaRPr b="1" sz="800">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b="1" lang="en" sz="800">
                <a:solidFill>
                  <a:schemeClr val="dk1"/>
                </a:solidFill>
                <a:latin typeface="Proxima Nova"/>
                <a:ea typeface="Proxima Nova"/>
                <a:cs typeface="Proxima Nova"/>
                <a:sym typeface="Proxima Nova"/>
              </a:rPr>
              <a:t>Indirect: </a:t>
            </a:r>
            <a:endParaRPr b="1" sz="8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sz="800">
              <a:latin typeface="Proxima Nova"/>
              <a:ea typeface="Proxima Nova"/>
              <a:cs typeface="Proxima Nova"/>
              <a:sym typeface="Proxima Nova"/>
            </a:endParaRPr>
          </a:p>
        </p:txBody>
      </p:sp>
      <p:cxnSp>
        <p:nvCxnSpPr>
          <p:cNvPr id="435" name="Google Shape;435;p49"/>
          <p:cNvCxnSpPr/>
          <p:nvPr/>
        </p:nvCxnSpPr>
        <p:spPr>
          <a:xfrm>
            <a:off x="987617" y="492989"/>
            <a:ext cx="450000" cy="0"/>
          </a:xfrm>
          <a:prstGeom prst="straightConnector1">
            <a:avLst/>
          </a:prstGeom>
          <a:noFill/>
          <a:ln cap="flat" cmpd="sng" w="9525">
            <a:solidFill>
              <a:srgbClr val="000000"/>
            </a:solidFill>
            <a:prstDash val="solid"/>
            <a:round/>
            <a:headEnd len="med" w="med" type="none"/>
            <a:tailEnd len="med" w="med" type="triangle"/>
          </a:ln>
        </p:spPr>
      </p:cxnSp>
      <p:cxnSp>
        <p:nvCxnSpPr>
          <p:cNvPr id="436" name="Google Shape;436;p49"/>
          <p:cNvCxnSpPr/>
          <p:nvPr/>
        </p:nvCxnSpPr>
        <p:spPr>
          <a:xfrm>
            <a:off x="987617" y="620361"/>
            <a:ext cx="450000" cy="0"/>
          </a:xfrm>
          <a:prstGeom prst="straightConnector1">
            <a:avLst/>
          </a:prstGeom>
          <a:noFill/>
          <a:ln cap="flat" cmpd="sng" w="9525">
            <a:solidFill>
              <a:srgbClr val="3D85C6"/>
            </a:solidFill>
            <a:prstDash val="dash"/>
            <a:round/>
            <a:headEnd len="med" w="med" type="none"/>
            <a:tailEnd len="med" w="med" type="triangle"/>
          </a:ln>
        </p:spPr>
      </p:cxnSp>
      <p:cxnSp>
        <p:nvCxnSpPr>
          <p:cNvPr id="437" name="Google Shape;437;p49"/>
          <p:cNvCxnSpPr>
            <a:endCxn id="417" idx="0"/>
          </p:cNvCxnSpPr>
          <p:nvPr/>
        </p:nvCxnSpPr>
        <p:spPr>
          <a:xfrm>
            <a:off x="6594720" y="1436682"/>
            <a:ext cx="1207200" cy="416700"/>
          </a:xfrm>
          <a:prstGeom prst="bentConnector2">
            <a:avLst/>
          </a:prstGeom>
          <a:noFill/>
          <a:ln cap="flat" cmpd="sng" w="9525">
            <a:solidFill>
              <a:srgbClr val="3D85C6"/>
            </a:solidFill>
            <a:prstDash val="dash"/>
            <a:round/>
            <a:headEnd len="med" w="med" type="none"/>
            <a:tailEnd len="med" w="med" type="triangle"/>
          </a:ln>
        </p:spPr>
      </p:cxnSp>
      <p:cxnSp>
        <p:nvCxnSpPr>
          <p:cNvPr id="438" name="Google Shape;438;p49"/>
          <p:cNvCxnSpPr/>
          <p:nvPr/>
        </p:nvCxnSpPr>
        <p:spPr>
          <a:xfrm>
            <a:off x="4259096" y="1647082"/>
            <a:ext cx="0" cy="930300"/>
          </a:xfrm>
          <a:prstGeom prst="straightConnector1">
            <a:avLst/>
          </a:prstGeom>
          <a:noFill/>
          <a:ln cap="flat" cmpd="sng" w="9525">
            <a:solidFill>
              <a:srgbClr val="000000"/>
            </a:solidFill>
            <a:prstDash val="solid"/>
            <a:round/>
            <a:headEnd len="med" w="med" type="none"/>
            <a:tailEnd len="med" w="med" type="triangle"/>
          </a:ln>
        </p:spPr>
      </p:cxnSp>
      <p:cxnSp>
        <p:nvCxnSpPr>
          <p:cNvPr id="439" name="Google Shape;439;p49"/>
          <p:cNvCxnSpPr/>
          <p:nvPr/>
        </p:nvCxnSpPr>
        <p:spPr>
          <a:xfrm flipH="1">
            <a:off x="5715420" y="2119557"/>
            <a:ext cx="1151700" cy="578100"/>
          </a:xfrm>
          <a:prstGeom prst="bentConnector3">
            <a:avLst>
              <a:gd fmla="val 50000" name="adj1"/>
            </a:avLst>
          </a:prstGeom>
          <a:noFill/>
          <a:ln cap="flat" cmpd="sng" w="9525">
            <a:solidFill>
              <a:srgbClr val="000000"/>
            </a:solidFill>
            <a:prstDash val="solid"/>
            <a:round/>
            <a:headEnd len="med" w="med" type="none"/>
            <a:tailEnd len="med" w="med" type="triangle"/>
          </a:ln>
        </p:spPr>
      </p:cxnSp>
      <p:cxnSp>
        <p:nvCxnSpPr>
          <p:cNvPr id="440" name="Google Shape;440;p49"/>
          <p:cNvCxnSpPr/>
          <p:nvPr/>
        </p:nvCxnSpPr>
        <p:spPr>
          <a:xfrm>
            <a:off x="2296520" y="2081020"/>
            <a:ext cx="1549500" cy="655200"/>
          </a:xfrm>
          <a:prstGeom prst="bentConnector3">
            <a:avLst>
              <a:gd fmla="val 50000" name="adj1"/>
            </a:avLst>
          </a:prstGeom>
          <a:noFill/>
          <a:ln cap="flat" cmpd="sng" w="9525">
            <a:solidFill>
              <a:srgbClr val="000000"/>
            </a:solidFill>
            <a:prstDash val="solid"/>
            <a:round/>
            <a:headEnd len="med" w="med" type="none"/>
            <a:tailEnd len="med" w="med" type="triangle"/>
          </a:ln>
        </p:spPr>
      </p:cxnSp>
      <p:cxnSp>
        <p:nvCxnSpPr>
          <p:cNvPr id="441" name="Google Shape;441;p49"/>
          <p:cNvCxnSpPr>
            <a:endCxn id="428" idx="3"/>
          </p:cNvCxnSpPr>
          <p:nvPr/>
        </p:nvCxnSpPr>
        <p:spPr>
          <a:xfrm flipH="1">
            <a:off x="2257671" y="3279582"/>
            <a:ext cx="1572900" cy="235200"/>
          </a:xfrm>
          <a:prstGeom prst="bentConnector3">
            <a:avLst>
              <a:gd fmla="val 50000" name="adj1"/>
            </a:avLst>
          </a:prstGeom>
          <a:noFill/>
          <a:ln cap="flat" cmpd="sng" w="9525">
            <a:solidFill>
              <a:srgbClr val="3D85C6"/>
            </a:solidFill>
            <a:prstDash val="dash"/>
            <a:round/>
            <a:headEnd len="med" w="med" type="none"/>
            <a:tailEnd len="med" w="med" type="triangle"/>
          </a:ln>
        </p:spPr>
      </p:cxnSp>
      <p:cxnSp>
        <p:nvCxnSpPr>
          <p:cNvPr id="442" name="Google Shape;442;p49"/>
          <p:cNvCxnSpPr/>
          <p:nvPr/>
        </p:nvCxnSpPr>
        <p:spPr>
          <a:xfrm>
            <a:off x="1201796" y="3710557"/>
            <a:ext cx="2637000" cy="497700"/>
          </a:xfrm>
          <a:prstGeom prst="bentConnector3">
            <a:avLst>
              <a:gd fmla="val 0" name="adj1"/>
            </a:avLst>
          </a:prstGeom>
          <a:noFill/>
          <a:ln cap="flat" cmpd="sng" w="9525">
            <a:solidFill>
              <a:srgbClr val="6AA84F"/>
            </a:solidFill>
            <a:prstDash val="dash"/>
            <a:round/>
            <a:headEnd len="med" w="med" type="triangle"/>
            <a:tailEnd len="med" w="med" type="triangle"/>
          </a:ln>
        </p:spPr>
      </p:cxnSp>
      <p:cxnSp>
        <p:nvCxnSpPr>
          <p:cNvPr id="443" name="Google Shape;443;p49"/>
          <p:cNvCxnSpPr/>
          <p:nvPr/>
        </p:nvCxnSpPr>
        <p:spPr>
          <a:xfrm rot="10800000">
            <a:off x="2289471" y="2953532"/>
            <a:ext cx="1563600" cy="0"/>
          </a:xfrm>
          <a:prstGeom prst="straightConnector1">
            <a:avLst/>
          </a:prstGeom>
          <a:noFill/>
          <a:ln cap="flat" cmpd="sng" w="9525">
            <a:solidFill>
              <a:srgbClr val="000000"/>
            </a:solidFill>
            <a:prstDash val="solid"/>
            <a:round/>
            <a:headEnd len="med" w="med" type="none"/>
            <a:tailEnd len="med" w="med" type="triangle"/>
          </a:ln>
        </p:spPr>
      </p:cxnSp>
      <p:cxnSp>
        <p:nvCxnSpPr>
          <p:cNvPr id="444" name="Google Shape;444;p49"/>
          <p:cNvCxnSpPr/>
          <p:nvPr/>
        </p:nvCxnSpPr>
        <p:spPr>
          <a:xfrm>
            <a:off x="573646" y="3109707"/>
            <a:ext cx="3265500" cy="1250700"/>
          </a:xfrm>
          <a:prstGeom prst="bentConnector3">
            <a:avLst>
              <a:gd fmla="val 0" name="adj1"/>
            </a:avLst>
          </a:prstGeom>
          <a:noFill/>
          <a:ln cap="flat" cmpd="sng" w="9525">
            <a:solidFill>
              <a:srgbClr val="6AA84F"/>
            </a:solidFill>
            <a:prstDash val="dash"/>
            <a:round/>
            <a:headEnd len="med" w="med" type="triangle"/>
            <a:tailEnd len="med" w="med" type="triangle"/>
          </a:ln>
        </p:spPr>
      </p:cxnSp>
      <p:cxnSp>
        <p:nvCxnSpPr>
          <p:cNvPr id="445" name="Google Shape;445;p49"/>
          <p:cNvCxnSpPr/>
          <p:nvPr/>
        </p:nvCxnSpPr>
        <p:spPr>
          <a:xfrm flipH="1" rot="10800000">
            <a:off x="5707046" y="3027651"/>
            <a:ext cx="2805000" cy="1268700"/>
          </a:xfrm>
          <a:prstGeom prst="bentConnector3">
            <a:avLst>
              <a:gd fmla="val 99996" name="adj1"/>
            </a:avLst>
          </a:prstGeom>
          <a:noFill/>
          <a:ln cap="flat" cmpd="sng" w="9525">
            <a:solidFill>
              <a:srgbClr val="6AA84F"/>
            </a:solidFill>
            <a:prstDash val="dash"/>
            <a:round/>
            <a:headEnd len="med" w="med" type="triangle"/>
            <a:tailEnd len="med" w="med" type="triangle"/>
          </a:ln>
        </p:spPr>
      </p:cxnSp>
      <p:cxnSp>
        <p:nvCxnSpPr>
          <p:cNvPr id="446" name="Google Shape;446;p49"/>
          <p:cNvCxnSpPr/>
          <p:nvPr/>
        </p:nvCxnSpPr>
        <p:spPr>
          <a:xfrm flipH="1">
            <a:off x="5703007" y="3334382"/>
            <a:ext cx="1176000" cy="300"/>
          </a:xfrm>
          <a:prstGeom prst="straightConnector1">
            <a:avLst/>
          </a:prstGeom>
          <a:noFill/>
          <a:ln cap="flat" cmpd="sng" w="9525">
            <a:solidFill>
              <a:srgbClr val="000000"/>
            </a:solidFill>
            <a:prstDash val="solid"/>
            <a:round/>
            <a:headEnd len="med" w="med" type="none"/>
            <a:tailEnd len="med" w="med" type="triangle"/>
          </a:ln>
        </p:spPr>
      </p:cxnSp>
      <p:cxnSp>
        <p:nvCxnSpPr>
          <p:cNvPr id="447" name="Google Shape;447;p49"/>
          <p:cNvCxnSpPr/>
          <p:nvPr/>
        </p:nvCxnSpPr>
        <p:spPr>
          <a:xfrm>
            <a:off x="4815896" y="3474132"/>
            <a:ext cx="9000" cy="621000"/>
          </a:xfrm>
          <a:prstGeom prst="straightConnector1">
            <a:avLst/>
          </a:prstGeom>
          <a:noFill/>
          <a:ln cap="flat" cmpd="sng" w="9525">
            <a:solidFill>
              <a:srgbClr val="000000"/>
            </a:solidFill>
            <a:prstDash val="solid"/>
            <a:round/>
            <a:headEnd len="med" w="med"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3" name="Google Shape;453;p50"/>
          <p:cNvSpPr txBox="1"/>
          <p:nvPr/>
        </p:nvSpPr>
        <p:spPr>
          <a:xfrm>
            <a:off x="2561975" y="105275"/>
            <a:ext cx="3862500" cy="5340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1800">
                <a:solidFill>
                  <a:schemeClr val="dk1"/>
                </a:solidFill>
                <a:latin typeface="Oswald"/>
                <a:ea typeface="Oswald"/>
                <a:cs typeface="Oswald"/>
                <a:sym typeface="Oswald"/>
              </a:rPr>
              <a:t>Calendar</a:t>
            </a:r>
            <a:endParaRPr sz="1800">
              <a:solidFill>
                <a:schemeClr val="dk1"/>
              </a:solidFill>
              <a:latin typeface="Oswald"/>
              <a:ea typeface="Oswald"/>
              <a:cs typeface="Oswald"/>
              <a:sym typeface="Oswald"/>
            </a:endParaRPr>
          </a:p>
        </p:txBody>
      </p:sp>
      <p:sp>
        <p:nvSpPr>
          <p:cNvPr id="454" name="Google Shape;454;p50"/>
          <p:cNvSpPr/>
          <p:nvPr/>
        </p:nvSpPr>
        <p:spPr>
          <a:xfrm>
            <a:off x="1334384" y="1425282"/>
            <a:ext cx="1855500" cy="36138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100"/>
              <a:buFont typeface="Arial"/>
              <a:buNone/>
            </a:pPr>
            <a:r>
              <a:t/>
            </a:r>
            <a:endParaRPr/>
          </a:p>
        </p:txBody>
      </p:sp>
      <p:sp>
        <p:nvSpPr>
          <p:cNvPr id="455" name="Google Shape;455;p50"/>
          <p:cNvSpPr/>
          <p:nvPr/>
        </p:nvSpPr>
        <p:spPr>
          <a:xfrm>
            <a:off x="3191469" y="1425281"/>
            <a:ext cx="1855500" cy="36138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0"/>
          <p:cNvSpPr/>
          <p:nvPr/>
        </p:nvSpPr>
        <p:spPr>
          <a:xfrm>
            <a:off x="1335437" y="459600"/>
            <a:ext cx="1855500" cy="4827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Oswald"/>
                <a:ea typeface="Oswald"/>
                <a:cs typeface="Oswald"/>
                <a:sym typeface="Oswald"/>
              </a:rPr>
              <a:t>Q1</a:t>
            </a:r>
            <a:endParaRPr b="1" sz="1000">
              <a:solidFill>
                <a:srgbClr val="FFFFFF"/>
              </a:solidFill>
              <a:latin typeface="Oswald"/>
              <a:ea typeface="Oswald"/>
              <a:cs typeface="Oswald"/>
              <a:sym typeface="Oswald"/>
            </a:endParaRPr>
          </a:p>
        </p:txBody>
      </p:sp>
      <p:sp>
        <p:nvSpPr>
          <p:cNvPr id="457" name="Google Shape;457;p50"/>
          <p:cNvSpPr/>
          <p:nvPr/>
        </p:nvSpPr>
        <p:spPr>
          <a:xfrm>
            <a:off x="1335437" y="942458"/>
            <a:ext cx="618000" cy="4827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JAN</a:t>
            </a:r>
            <a:endParaRPr sz="800">
              <a:solidFill>
                <a:srgbClr val="FFFFFF"/>
              </a:solidFill>
              <a:latin typeface="Oswald"/>
              <a:ea typeface="Oswald"/>
              <a:cs typeface="Oswald"/>
              <a:sym typeface="Oswald"/>
            </a:endParaRPr>
          </a:p>
        </p:txBody>
      </p:sp>
      <p:sp>
        <p:nvSpPr>
          <p:cNvPr id="458" name="Google Shape;458;p50"/>
          <p:cNvSpPr/>
          <p:nvPr/>
        </p:nvSpPr>
        <p:spPr>
          <a:xfrm>
            <a:off x="1954005" y="942458"/>
            <a:ext cx="618000" cy="4827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FEB</a:t>
            </a:r>
            <a:endParaRPr sz="800">
              <a:solidFill>
                <a:srgbClr val="FFFFFF"/>
              </a:solidFill>
              <a:latin typeface="Oswald"/>
              <a:ea typeface="Oswald"/>
              <a:cs typeface="Oswald"/>
              <a:sym typeface="Oswald"/>
            </a:endParaRPr>
          </a:p>
        </p:txBody>
      </p:sp>
      <p:sp>
        <p:nvSpPr>
          <p:cNvPr id="459" name="Google Shape;459;p50"/>
          <p:cNvSpPr/>
          <p:nvPr/>
        </p:nvSpPr>
        <p:spPr>
          <a:xfrm>
            <a:off x="2572573" y="942458"/>
            <a:ext cx="618000" cy="4827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MAR</a:t>
            </a:r>
            <a:endParaRPr sz="800">
              <a:solidFill>
                <a:srgbClr val="FFFFFF"/>
              </a:solidFill>
              <a:latin typeface="Oswald"/>
              <a:ea typeface="Oswald"/>
              <a:cs typeface="Oswald"/>
              <a:sym typeface="Oswald"/>
            </a:endParaRPr>
          </a:p>
        </p:txBody>
      </p:sp>
      <p:sp>
        <p:nvSpPr>
          <p:cNvPr id="460" name="Google Shape;460;p50"/>
          <p:cNvSpPr/>
          <p:nvPr/>
        </p:nvSpPr>
        <p:spPr>
          <a:xfrm>
            <a:off x="3192361" y="459600"/>
            <a:ext cx="1855500" cy="4827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Oswald"/>
                <a:ea typeface="Oswald"/>
                <a:cs typeface="Oswald"/>
                <a:sym typeface="Oswald"/>
              </a:rPr>
              <a:t>Q2</a:t>
            </a:r>
            <a:endParaRPr b="1" sz="1000">
              <a:solidFill>
                <a:srgbClr val="FFFFFF"/>
              </a:solidFill>
              <a:latin typeface="Oswald"/>
              <a:ea typeface="Oswald"/>
              <a:cs typeface="Oswald"/>
              <a:sym typeface="Oswald"/>
            </a:endParaRPr>
          </a:p>
        </p:txBody>
      </p:sp>
      <p:sp>
        <p:nvSpPr>
          <p:cNvPr id="461" name="Google Shape;461;p50"/>
          <p:cNvSpPr/>
          <p:nvPr/>
        </p:nvSpPr>
        <p:spPr>
          <a:xfrm>
            <a:off x="3192361" y="942458"/>
            <a:ext cx="618000" cy="4827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APR</a:t>
            </a:r>
            <a:endParaRPr sz="800">
              <a:solidFill>
                <a:srgbClr val="FFFFFF"/>
              </a:solidFill>
              <a:latin typeface="Oswald"/>
              <a:ea typeface="Oswald"/>
              <a:cs typeface="Oswald"/>
              <a:sym typeface="Oswald"/>
            </a:endParaRPr>
          </a:p>
        </p:txBody>
      </p:sp>
      <p:sp>
        <p:nvSpPr>
          <p:cNvPr id="462" name="Google Shape;462;p50"/>
          <p:cNvSpPr/>
          <p:nvPr/>
        </p:nvSpPr>
        <p:spPr>
          <a:xfrm>
            <a:off x="3810929" y="942458"/>
            <a:ext cx="618000" cy="4827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MAY</a:t>
            </a:r>
            <a:endParaRPr sz="800">
              <a:solidFill>
                <a:srgbClr val="FFFFFF"/>
              </a:solidFill>
              <a:latin typeface="Oswald"/>
              <a:ea typeface="Oswald"/>
              <a:cs typeface="Oswald"/>
              <a:sym typeface="Oswald"/>
            </a:endParaRPr>
          </a:p>
        </p:txBody>
      </p:sp>
      <p:sp>
        <p:nvSpPr>
          <p:cNvPr id="463" name="Google Shape;463;p50"/>
          <p:cNvSpPr/>
          <p:nvPr/>
        </p:nvSpPr>
        <p:spPr>
          <a:xfrm>
            <a:off x="4429497" y="942458"/>
            <a:ext cx="618000" cy="4827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JUN</a:t>
            </a:r>
            <a:endParaRPr sz="800">
              <a:solidFill>
                <a:srgbClr val="FFFFFF"/>
              </a:solidFill>
              <a:latin typeface="Oswald"/>
              <a:ea typeface="Oswald"/>
              <a:cs typeface="Oswald"/>
              <a:sym typeface="Oswald"/>
            </a:endParaRPr>
          </a:p>
        </p:txBody>
      </p:sp>
      <p:sp>
        <p:nvSpPr>
          <p:cNvPr id="464" name="Google Shape;464;p50"/>
          <p:cNvSpPr/>
          <p:nvPr/>
        </p:nvSpPr>
        <p:spPr>
          <a:xfrm>
            <a:off x="5048553" y="1425281"/>
            <a:ext cx="1855500" cy="36138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0"/>
          <p:cNvSpPr/>
          <p:nvPr/>
        </p:nvSpPr>
        <p:spPr>
          <a:xfrm>
            <a:off x="5049627" y="459600"/>
            <a:ext cx="1855500" cy="4827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Oswald"/>
                <a:ea typeface="Oswald"/>
                <a:cs typeface="Oswald"/>
                <a:sym typeface="Oswald"/>
              </a:rPr>
              <a:t>Q3</a:t>
            </a:r>
            <a:endParaRPr b="1" sz="1000">
              <a:solidFill>
                <a:srgbClr val="FFFFFF"/>
              </a:solidFill>
              <a:latin typeface="Oswald"/>
              <a:ea typeface="Oswald"/>
              <a:cs typeface="Oswald"/>
              <a:sym typeface="Oswald"/>
            </a:endParaRPr>
          </a:p>
        </p:txBody>
      </p:sp>
      <p:sp>
        <p:nvSpPr>
          <p:cNvPr id="466" name="Google Shape;466;p50"/>
          <p:cNvSpPr/>
          <p:nvPr/>
        </p:nvSpPr>
        <p:spPr>
          <a:xfrm>
            <a:off x="5049627" y="942458"/>
            <a:ext cx="618000" cy="4827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JUL</a:t>
            </a:r>
            <a:endParaRPr sz="800">
              <a:solidFill>
                <a:srgbClr val="FFFFFF"/>
              </a:solidFill>
              <a:latin typeface="Oswald"/>
              <a:ea typeface="Oswald"/>
              <a:cs typeface="Oswald"/>
              <a:sym typeface="Oswald"/>
            </a:endParaRPr>
          </a:p>
        </p:txBody>
      </p:sp>
      <p:sp>
        <p:nvSpPr>
          <p:cNvPr id="467" name="Google Shape;467;p50"/>
          <p:cNvSpPr/>
          <p:nvPr/>
        </p:nvSpPr>
        <p:spPr>
          <a:xfrm>
            <a:off x="5668195" y="942458"/>
            <a:ext cx="618000" cy="4827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AUG</a:t>
            </a:r>
            <a:endParaRPr sz="800">
              <a:solidFill>
                <a:srgbClr val="FFFFFF"/>
              </a:solidFill>
              <a:latin typeface="Oswald"/>
              <a:ea typeface="Oswald"/>
              <a:cs typeface="Oswald"/>
              <a:sym typeface="Oswald"/>
            </a:endParaRPr>
          </a:p>
        </p:txBody>
      </p:sp>
      <p:sp>
        <p:nvSpPr>
          <p:cNvPr id="468" name="Google Shape;468;p50"/>
          <p:cNvSpPr/>
          <p:nvPr/>
        </p:nvSpPr>
        <p:spPr>
          <a:xfrm>
            <a:off x="6286764" y="942458"/>
            <a:ext cx="618000" cy="4827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SEP</a:t>
            </a:r>
            <a:endParaRPr sz="800">
              <a:solidFill>
                <a:srgbClr val="FFFFFF"/>
              </a:solidFill>
              <a:latin typeface="Oswald"/>
              <a:ea typeface="Oswald"/>
              <a:cs typeface="Oswald"/>
              <a:sym typeface="Oswald"/>
            </a:endParaRPr>
          </a:p>
        </p:txBody>
      </p:sp>
      <p:sp>
        <p:nvSpPr>
          <p:cNvPr id="469" name="Google Shape;469;p50"/>
          <p:cNvSpPr/>
          <p:nvPr/>
        </p:nvSpPr>
        <p:spPr>
          <a:xfrm>
            <a:off x="6904758" y="1425281"/>
            <a:ext cx="1855500" cy="36138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0"/>
          <p:cNvSpPr/>
          <p:nvPr/>
        </p:nvSpPr>
        <p:spPr>
          <a:xfrm>
            <a:off x="6905819" y="459600"/>
            <a:ext cx="1855500" cy="4827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Oswald"/>
                <a:ea typeface="Oswald"/>
                <a:cs typeface="Oswald"/>
                <a:sym typeface="Oswald"/>
              </a:rPr>
              <a:t>Q4</a:t>
            </a:r>
            <a:endParaRPr b="1" sz="1000">
              <a:solidFill>
                <a:srgbClr val="FFFFFF"/>
              </a:solidFill>
              <a:latin typeface="Oswald"/>
              <a:ea typeface="Oswald"/>
              <a:cs typeface="Oswald"/>
              <a:sym typeface="Oswald"/>
            </a:endParaRPr>
          </a:p>
        </p:txBody>
      </p:sp>
      <p:sp>
        <p:nvSpPr>
          <p:cNvPr id="471" name="Google Shape;471;p50"/>
          <p:cNvSpPr/>
          <p:nvPr/>
        </p:nvSpPr>
        <p:spPr>
          <a:xfrm>
            <a:off x="6905819" y="942458"/>
            <a:ext cx="618000" cy="4827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OCT</a:t>
            </a:r>
            <a:endParaRPr sz="800">
              <a:solidFill>
                <a:srgbClr val="FFFFFF"/>
              </a:solidFill>
              <a:latin typeface="Oswald"/>
              <a:ea typeface="Oswald"/>
              <a:cs typeface="Oswald"/>
              <a:sym typeface="Oswald"/>
            </a:endParaRPr>
          </a:p>
        </p:txBody>
      </p:sp>
      <p:sp>
        <p:nvSpPr>
          <p:cNvPr id="472" name="Google Shape;472;p50"/>
          <p:cNvSpPr/>
          <p:nvPr/>
        </p:nvSpPr>
        <p:spPr>
          <a:xfrm>
            <a:off x="7524387" y="942458"/>
            <a:ext cx="618000" cy="4827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NOV</a:t>
            </a:r>
            <a:endParaRPr sz="800">
              <a:solidFill>
                <a:srgbClr val="FFFFFF"/>
              </a:solidFill>
              <a:latin typeface="Oswald"/>
              <a:ea typeface="Oswald"/>
              <a:cs typeface="Oswald"/>
              <a:sym typeface="Oswald"/>
            </a:endParaRPr>
          </a:p>
        </p:txBody>
      </p:sp>
      <p:sp>
        <p:nvSpPr>
          <p:cNvPr id="473" name="Google Shape;473;p50"/>
          <p:cNvSpPr/>
          <p:nvPr/>
        </p:nvSpPr>
        <p:spPr>
          <a:xfrm>
            <a:off x="8145175" y="948150"/>
            <a:ext cx="618000" cy="4791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Oswald"/>
                <a:ea typeface="Oswald"/>
                <a:cs typeface="Oswald"/>
                <a:sym typeface="Oswald"/>
              </a:rPr>
              <a:t>DEC</a:t>
            </a:r>
            <a:endParaRPr sz="800">
              <a:solidFill>
                <a:srgbClr val="FFFFFF"/>
              </a:solidFill>
              <a:latin typeface="Oswald"/>
              <a:ea typeface="Oswald"/>
              <a:cs typeface="Oswald"/>
              <a:sym typeface="Oswald"/>
            </a:endParaRPr>
          </a:p>
        </p:txBody>
      </p:sp>
      <p:sp>
        <p:nvSpPr>
          <p:cNvPr id="474" name="Google Shape;474;p50"/>
          <p:cNvSpPr/>
          <p:nvPr/>
        </p:nvSpPr>
        <p:spPr>
          <a:xfrm flipH="1" rot="5400000">
            <a:off x="4939204" y="-1705119"/>
            <a:ext cx="221400" cy="7347000"/>
          </a:xfrm>
          <a:prstGeom prst="round2SameRect">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0"/>
          <p:cNvSpPr/>
          <p:nvPr/>
        </p:nvSpPr>
        <p:spPr>
          <a:xfrm flipH="1" rot="5400000">
            <a:off x="7546975" y="4184586"/>
            <a:ext cx="609900" cy="941400"/>
          </a:xfrm>
          <a:prstGeom prst="round2SameRect">
            <a:avLst>
              <a:gd fmla="val 50000" name="adj1"/>
              <a:gd fmla="val 50000" name="adj2"/>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0"/>
          <p:cNvSpPr/>
          <p:nvPr/>
        </p:nvSpPr>
        <p:spPr>
          <a:xfrm>
            <a:off x="283575" y="2910219"/>
            <a:ext cx="1050300" cy="13827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swald"/>
                <a:ea typeface="Oswald"/>
                <a:cs typeface="Oswald"/>
                <a:sym typeface="Oswald"/>
              </a:rPr>
              <a:t>TASK 2: </a:t>
            </a:r>
            <a:endParaRPr sz="1000">
              <a:solidFill>
                <a:srgbClr val="FFFFFF"/>
              </a:solidFill>
              <a:latin typeface="Oswald"/>
              <a:ea typeface="Oswald"/>
              <a:cs typeface="Oswald"/>
              <a:sym typeface="Oswald"/>
            </a:endParaRPr>
          </a:p>
          <a:p>
            <a:pPr indent="0" lvl="0" marL="0" rtl="0" algn="l">
              <a:spcBef>
                <a:spcPts val="0"/>
              </a:spcBef>
              <a:spcAft>
                <a:spcPts val="0"/>
              </a:spcAft>
              <a:buNone/>
            </a:pPr>
            <a:r>
              <a:rPr lang="en" sz="1000">
                <a:solidFill>
                  <a:srgbClr val="FFFFFF"/>
                </a:solidFill>
                <a:latin typeface="Oswald"/>
                <a:ea typeface="Oswald"/>
                <a:cs typeface="Oswald"/>
                <a:sym typeface="Oswald"/>
              </a:rPr>
              <a:t>ADD VALUE</a:t>
            </a:r>
            <a:r>
              <a:rPr b="1" lang="en" sz="1000">
                <a:solidFill>
                  <a:srgbClr val="FFFFFF"/>
                </a:solidFill>
                <a:latin typeface="Oswald"/>
                <a:ea typeface="Oswald"/>
                <a:cs typeface="Oswald"/>
                <a:sym typeface="Oswald"/>
              </a:rPr>
              <a:t>   </a:t>
            </a:r>
            <a:endParaRPr b="1" sz="1000">
              <a:solidFill>
                <a:srgbClr val="FFFFFF"/>
              </a:solidFill>
              <a:latin typeface="Oswald"/>
              <a:ea typeface="Oswald"/>
              <a:cs typeface="Oswald"/>
              <a:sym typeface="Oswald"/>
            </a:endParaRPr>
          </a:p>
        </p:txBody>
      </p:sp>
      <p:sp>
        <p:nvSpPr>
          <p:cNvPr id="477" name="Google Shape;477;p50"/>
          <p:cNvSpPr/>
          <p:nvPr/>
        </p:nvSpPr>
        <p:spPr>
          <a:xfrm>
            <a:off x="283575" y="4330125"/>
            <a:ext cx="1050300" cy="726600"/>
          </a:xfrm>
          <a:prstGeom prst="rect">
            <a:avLst/>
          </a:prstGeom>
          <a:solidFill>
            <a:srgbClr val="99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swald"/>
                <a:ea typeface="Oswald"/>
                <a:cs typeface="Oswald"/>
                <a:sym typeface="Oswald"/>
              </a:rPr>
              <a:t>TASK 3: </a:t>
            </a:r>
            <a:endParaRPr sz="1000">
              <a:solidFill>
                <a:srgbClr val="FFFFFF"/>
              </a:solidFill>
              <a:latin typeface="Oswald"/>
              <a:ea typeface="Oswald"/>
              <a:cs typeface="Oswald"/>
              <a:sym typeface="Oswald"/>
            </a:endParaRPr>
          </a:p>
          <a:p>
            <a:pPr indent="0" lvl="0" marL="0" rtl="0" algn="l">
              <a:spcBef>
                <a:spcPts val="0"/>
              </a:spcBef>
              <a:spcAft>
                <a:spcPts val="0"/>
              </a:spcAft>
              <a:buNone/>
            </a:pPr>
            <a:r>
              <a:rPr lang="en" sz="1000">
                <a:solidFill>
                  <a:srgbClr val="FFFFFF"/>
                </a:solidFill>
                <a:latin typeface="Oswald"/>
                <a:ea typeface="Oswald"/>
                <a:cs typeface="Oswald"/>
                <a:sym typeface="Oswald"/>
              </a:rPr>
              <a:t>INVITE</a:t>
            </a:r>
            <a:endParaRPr sz="1000">
              <a:solidFill>
                <a:srgbClr val="FFFFFF"/>
              </a:solidFill>
              <a:latin typeface="Oswald"/>
              <a:ea typeface="Oswald"/>
              <a:cs typeface="Oswald"/>
              <a:sym typeface="Oswald"/>
            </a:endParaRPr>
          </a:p>
        </p:txBody>
      </p:sp>
      <p:sp>
        <p:nvSpPr>
          <p:cNvPr id="478" name="Google Shape;478;p50"/>
          <p:cNvSpPr/>
          <p:nvPr/>
        </p:nvSpPr>
        <p:spPr>
          <a:xfrm>
            <a:off x="283575" y="459600"/>
            <a:ext cx="1050300" cy="2418300"/>
          </a:xfrm>
          <a:prstGeom prst="rect">
            <a:avLst/>
          </a:prstGeom>
          <a:solidFill>
            <a:srgbClr val="999999"/>
          </a:solidFill>
          <a:ln cap="flat" cmpd="sng" w="9525">
            <a:solidFill>
              <a:srgbClr val="FFFFFF"/>
            </a:solidFill>
            <a:prstDash val="solid"/>
            <a:round/>
            <a:headEnd len="sm" w="sm" type="none"/>
            <a:tailEnd len="sm" w="sm" type="none"/>
          </a:ln>
        </p:spPr>
        <p:txBody>
          <a:bodyPr anchorCtr="0" anchor="b" bIns="548625" lIns="91425" spcFirstLastPara="1" rIns="91425" wrap="square" tIns="91425">
            <a:noAutofit/>
          </a:bodyPr>
          <a:lstStyle/>
          <a:p>
            <a:pPr indent="0" lvl="0" marL="0" rtl="0" algn="l">
              <a:spcBef>
                <a:spcPts val="0"/>
              </a:spcBef>
              <a:spcAft>
                <a:spcPts val="0"/>
              </a:spcAft>
              <a:buNone/>
            </a:pPr>
            <a:r>
              <a:rPr lang="en" sz="1000">
                <a:solidFill>
                  <a:srgbClr val="FFFFFF"/>
                </a:solidFill>
                <a:latin typeface="Oswald"/>
                <a:ea typeface="Oswald"/>
                <a:cs typeface="Oswald"/>
                <a:sym typeface="Oswald"/>
              </a:rPr>
              <a:t>TASK 1: ESTABLISH</a:t>
            </a:r>
            <a:endParaRPr sz="1000">
              <a:solidFill>
                <a:srgbClr val="FFFFFF"/>
              </a:solidFill>
              <a:latin typeface="Oswald"/>
              <a:ea typeface="Oswald"/>
              <a:cs typeface="Oswald"/>
              <a:sym typeface="Oswald"/>
            </a:endParaRPr>
          </a:p>
          <a:p>
            <a:pPr indent="0" lvl="0" marL="0" rtl="0" algn="l">
              <a:spcBef>
                <a:spcPts val="0"/>
              </a:spcBef>
              <a:spcAft>
                <a:spcPts val="0"/>
              </a:spcAft>
              <a:buNone/>
            </a:pPr>
            <a:r>
              <a:t/>
            </a:r>
            <a:endParaRPr sz="1000">
              <a:solidFill>
                <a:srgbClr val="FFFFFF"/>
              </a:solidFill>
              <a:latin typeface="Oswald"/>
              <a:ea typeface="Oswald"/>
              <a:cs typeface="Oswald"/>
              <a:sym typeface="Oswald"/>
            </a:endParaRPr>
          </a:p>
        </p:txBody>
      </p:sp>
      <p:sp>
        <p:nvSpPr>
          <p:cNvPr id="479" name="Google Shape;479;p50"/>
          <p:cNvSpPr/>
          <p:nvPr/>
        </p:nvSpPr>
        <p:spPr>
          <a:xfrm flipH="1" rot="5400000">
            <a:off x="2148729" y="727270"/>
            <a:ext cx="222900" cy="1754400"/>
          </a:xfrm>
          <a:prstGeom prst="round2SameRect">
            <a:avLst>
              <a:gd fmla="val 50000" name="adj1"/>
              <a:gd fmla="val 50000" name="adj2"/>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0"/>
          <p:cNvSpPr/>
          <p:nvPr/>
        </p:nvSpPr>
        <p:spPr>
          <a:xfrm flipH="1" rot="5400000">
            <a:off x="5748870" y="2806785"/>
            <a:ext cx="482400" cy="759000"/>
          </a:xfrm>
          <a:prstGeom prst="round2SameRect">
            <a:avLst>
              <a:gd fmla="val 50000" name="adj1"/>
              <a:gd fmla="val 47143" name="adj2"/>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p>
        </p:txBody>
      </p:sp>
      <p:sp>
        <p:nvSpPr>
          <p:cNvPr id="481" name="Google Shape;481;p50"/>
          <p:cNvSpPr txBox="1"/>
          <p:nvPr/>
        </p:nvSpPr>
        <p:spPr>
          <a:xfrm>
            <a:off x="1349654" y="1437384"/>
            <a:ext cx="17544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Proxima Nova"/>
                <a:ea typeface="Proxima Nova"/>
                <a:cs typeface="Proxima Nova"/>
                <a:sym typeface="Proxima Nova"/>
              </a:rPr>
              <a:t>“Meet Our Heroes” Video Series 1</a:t>
            </a:r>
            <a:endParaRPr sz="800">
              <a:solidFill>
                <a:srgbClr val="FFFFFF"/>
              </a:solidFill>
              <a:latin typeface="Proxima Nova"/>
              <a:ea typeface="Proxima Nova"/>
              <a:cs typeface="Proxima Nova"/>
              <a:sym typeface="Proxima Nova"/>
            </a:endParaRPr>
          </a:p>
        </p:txBody>
      </p:sp>
      <p:sp>
        <p:nvSpPr>
          <p:cNvPr id="482" name="Google Shape;482;p50"/>
          <p:cNvSpPr txBox="1"/>
          <p:nvPr/>
        </p:nvSpPr>
        <p:spPr>
          <a:xfrm>
            <a:off x="1610563" y="1784999"/>
            <a:ext cx="6256800" cy="48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Social Support for the BKB: Be Your Hero Campaign — “Meet Our Heroes Video Series,” Be Your Hero Events, &amp; Interfacility Competition</a:t>
            </a:r>
            <a:endParaRPr sz="800">
              <a:solidFill>
                <a:srgbClr val="FFFFFF"/>
              </a:solidFill>
              <a:latin typeface="Proxima Nova"/>
              <a:ea typeface="Proxima Nova"/>
              <a:cs typeface="Proxima Nova"/>
              <a:sym typeface="Proxima Nova"/>
            </a:endParaRPr>
          </a:p>
        </p:txBody>
      </p:sp>
      <p:sp>
        <p:nvSpPr>
          <p:cNvPr id="483" name="Google Shape;483;p50"/>
          <p:cNvSpPr txBox="1"/>
          <p:nvPr/>
        </p:nvSpPr>
        <p:spPr>
          <a:xfrm>
            <a:off x="5563972" y="2898171"/>
            <a:ext cx="850500" cy="48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Gowanus </a:t>
            </a:r>
            <a:endParaRPr sz="800">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Be Your Hero Event</a:t>
            </a:r>
            <a:endParaRPr sz="800">
              <a:solidFill>
                <a:srgbClr val="FFFFFF"/>
              </a:solidFill>
              <a:latin typeface="Proxima Nova"/>
              <a:ea typeface="Proxima Nova"/>
              <a:cs typeface="Proxima Nova"/>
              <a:sym typeface="Proxima Nova"/>
            </a:endParaRPr>
          </a:p>
        </p:txBody>
      </p:sp>
      <p:sp>
        <p:nvSpPr>
          <p:cNvPr id="484" name="Google Shape;484;p50"/>
          <p:cNvSpPr/>
          <p:nvPr/>
        </p:nvSpPr>
        <p:spPr>
          <a:xfrm flipH="1" rot="5400000">
            <a:off x="3922138" y="2782044"/>
            <a:ext cx="460800" cy="830100"/>
          </a:xfrm>
          <a:prstGeom prst="round2SameRect">
            <a:avLst>
              <a:gd fmla="val 50000" name="adj1"/>
              <a:gd fmla="val 47143" name="adj2"/>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0"/>
          <p:cNvSpPr txBox="1"/>
          <p:nvPr/>
        </p:nvSpPr>
        <p:spPr>
          <a:xfrm>
            <a:off x="3717341" y="2918625"/>
            <a:ext cx="850500" cy="48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Queensbridge </a:t>
            </a:r>
            <a:r>
              <a:rPr lang="en" sz="800">
                <a:solidFill>
                  <a:srgbClr val="FFFFFF"/>
                </a:solidFill>
                <a:latin typeface="Proxima Nova"/>
                <a:ea typeface="Proxima Nova"/>
                <a:cs typeface="Proxima Nova"/>
                <a:sym typeface="Proxima Nova"/>
              </a:rPr>
              <a:t> Be Your Hero Event</a:t>
            </a:r>
            <a:endParaRPr sz="800">
              <a:solidFill>
                <a:srgbClr val="FFFFFF"/>
              </a:solidFill>
              <a:latin typeface="Proxima Nova"/>
              <a:ea typeface="Proxima Nova"/>
              <a:cs typeface="Proxima Nova"/>
              <a:sym typeface="Proxima Nova"/>
            </a:endParaRPr>
          </a:p>
        </p:txBody>
      </p:sp>
      <p:sp>
        <p:nvSpPr>
          <p:cNvPr id="486" name="Google Shape;486;p50"/>
          <p:cNvSpPr/>
          <p:nvPr/>
        </p:nvSpPr>
        <p:spPr>
          <a:xfrm flipH="1" rot="5400000">
            <a:off x="2018488" y="2832920"/>
            <a:ext cx="471900" cy="738900"/>
          </a:xfrm>
          <a:prstGeom prst="round2SameRect">
            <a:avLst>
              <a:gd fmla="val 50000" name="adj1"/>
              <a:gd fmla="val 44830" name="adj2"/>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0"/>
          <p:cNvSpPr txBox="1"/>
          <p:nvPr/>
        </p:nvSpPr>
        <p:spPr>
          <a:xfrm>
            <a:off x="1825480" y="2918636"/>
            <a:ext cx="850500" cy="48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Bushwick </a:t>
            </a:r>
            <a:endParaRPr sz="800">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Be Your Hero Event</a:t>
            </a:r>
            <a:endParaRPr sz="800">
              <a:solidFill>
                <a:srgbClr val="FFFFFF"/>
              </a:solidFill>
              <a:latin typeface="Proxima Nova"/>
              <a:ea typeface="Proxima Nova"/>
              <a:cs typeface="Proxima Nova"/>
              <a:sym typeface="Proxima Nova"/>
            </a:endParaRPr>
          </a:p>
        </p:txBody>
      </p:sp>
      <p:sp>
        <p:nvSpPr>
          <p:cNvPr id="488" name="Google Shape;488;p50"/>
          <p:cNvSpPr/>
          <p:nvPr/>
        </p:nvSpPr>
        <p:spPr>
          <a:xfrm flipH="1" rot="5400000">
            <a:off x="4005947" y="727270"/>
            <a:ext cx="222900" cy="1754400"/>
          </a:xfrm>
          <a:prstGeom prst="round2SameRect">
            <a:avLst>
              <a:gd fmla="val 50000" name="adj1"/>
              <a:gd fmla="val 50000" name="adj2"/>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0"/>
          <p:cNvSpPr txBox="1"/>
          <p:nvPr/>
        </p:nvSpPr>
        <p:spPr>
          <a:xfrm>
            <a:off x="3196179" y="1428033"/>
            <a:ext cx="18555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Proxima Nova"/>
                <a:ea typeface="Proxima Nova"/>
                <a:cs typeface="Proxima Nova"/>
                <a:sym typeface="Proxima Nova"/>
              </a:rPr>
              <a:t>“Meet Our Heroes” Video Series 2</a:t>
            </a:r>
            <a:endParaRPr sz="800">
              <a:solidFill>
                <a:srgbClr val="FFFFFF"/>
              </a:solidFill>
              <a:latin typeface="Proxima Nova"/>
              <a:ea typeface="Proxima Nova"/>
              <a:cs typeface="Proxima Nova"/>
              <a:sym typeface="Proxima Nova"/>
            </a:endParaRPr>
          </a:p>
        </p:txBody>
      </p:sp>
      <p:sp>
        <p:nvSpPr>
          <p:cNvPr id="490" name="Google Shape;490;p50"/>
          <p:cNvSpPr/>
          <p:nvPr/>
        </p:nvSpPr>
        <p:spPr>
          <a:xfrm flipH="1" rot="5400000">
            <a:off x="5864502" y="714803"/>
            <a:ext cx="222900" cy="1754400"/>
          </a:xfrm>
          <a:prstGeom prst="round2SameRect">
            <a:avLst>
              <a:gd fmla="val 50000" name="adj1"/>
              <a:gd fmla="val 50000" name="adj2"/>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0"/>
          <p:cNvSpPr txBox="1"/>
          <p:nvPr/>
        </p:nvSpPr>
        <p:spPr>
          <a:xfrm>
            <a:off x="5044051" y="1415544"/>
            <a:ext cx="18555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Proxima Nova"/>
                <a:ea typeface="Proxima Nova"/>
                <a:cs typeface="Proxima Nova"/>
                <a:sym typeface="Proxima Nova"/>
              </a:rPr>
              <a:t>“Meet Our Heroes” Video Series 3</a:t>
            </a:r>
            <a:endParaRPr sz="800">
              <a:solidFill>
                <a:srgbClr val="FFFFFF"/>
              </a:solidFill>
              <a:latin typeface="Proxima Nova"/>
              <a:ea typeface="Proxima Nova"/>
              <a:cs typeface="Proxima Nova"/>
              <a:sym typeface="Proxima Nova"/>
            </a:endParaRPr>
          </a:p>
        </p:txBody>
      </p:sp>
      <p:sp>
        <p:nvSpPr>
          <p:cNvPr id="492" name="Google Shape;492;p50"/>
          <p:cNvSpPr/>
          <p:nvPr/>
        </p:nvSpPr>
        <p:spPr>
          <a:xfrm flipH="1" rot="5400000">
            <a:off x="2127140" y="3201026"/>
            <a:ext cx="364200" cy="994800"/>
          </a:xfrm>
          <a:prstGeom prst="round2SameRect">
            <a:avLst>
              <a:gd fmla="val 50000" name="adj1"/>
              <a:gd fmla="val 47143" name="adj2"/>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0"/>
          <p:cNvSpPr txBox="1"/>
          <p:nvPr/>
        </p:nvSpPr>
        <p:spPr>
          <a:xfrm>
            <a:off x="1743685" y="3512900"/>
            <a:ext cx="1095300" cy="3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Merch Drop 1</a:t>
            </a:r>
            <a:endParaRPr sz="800">
              <a:solidFill>
                <a:srgbClr val="FFFFFF"/>
              </a:solidFill>
              <a:latin typeface="Proxima Nova"/>
              <a:ea typeface="Proxima Nova"/>
              <a:cs typeface="Proxima Nova"/>
              <a:sym typeface="Proxima Nova"/>
            </a:endParaRPr>
          </a:p>
        </p:txBody>
      </p:sp>
      <p:sp>
        <p:nvSpPr>
          <p:cNvPr id="494" name="Google Shape;494;p50"/>
          <p:cNvSpPr/>
          <p:nvPr/>
        </p:nvSpPr>
        <p:spPr>
          <a:xfrm flipH="1" rot="5400000">
            <a:off x="3968611" y="3200766"/>
            <a:ext cx="364200" cy="994800"/>
          </a:xfrm>
          <a:prstGeom prst="round2SameRect">
            <a:avLst>
              <a:gd fmla="val 50000" name="adj1"/>
              <a:gd fmla="val 47143" name="adj2"/>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0"/>
          <p:cNvSpPr/>
          <p:nvPr/>
        </p:nvSpPr>
        <p:spPr>
          <a:xfrm flipH="1" rot="5400000">
            <a:off x="5828801" y="3188559"/>
            <a:ext cx="364200" cy="994800"/>
          </a:xfrm>
          <a:prstGeom prst="round2SameRect">
            <a:avLst>
              <a:gd fmla="val 50000" name="adj1"/>
              <a:gd fmla="val 47143" name="adj2"/>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0"/>
          <p:cNvSpPr txBox="1"/>
          <p:nvPr/>
        </p:nvSpPr>
        <p:spPr>
          <a:xfrm>
            <a:off x="3602208" y="3517076"/>
            <a:ext cx="1095300" cy="3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Merch Drop 2</a:t>
            </a:r>
            <a:endParaRPr sz="800">
              <a:solidFill>
                <a:srgbClr val="FFFFFF"/>
              </a:solidFill>
              <a:latin typeface="Proxima Nova"/>
              <a:ea typeface="Proxima Nova"/>
              <a:cs typeface="Proxima Nova"/>
              <a:sym typeface="Proxima Nova"/>
            </a:endParaRPr>
          </a:p>
        </p:txBody>
      </p:sp>
      <p:sp>
        <p:nvSpPr>
          <p:cNvPr id="497" name="Google Shape;497;p50"/>
          <p:cNvSpPr txBox="1"/>
          <p:nvPr/>
        </p:nvSpPr>
        <p:spPr>
          <a:xfrm>
            <a:off x="5443024" y="3505108"/>
            <a:ext cx="1095300" cy="3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Merch Drop 3</a:t>
            </a:r>
            <a:endParaRPr sz="800">
              <a:solidFill>
                <a:srgbClr val="FFFFFF"/>
              </a:solidFill>
              <a:latin typeface="Proxima Nova"/>
              <a:ea typeface="Proxima Nova"/>
              <a:cs typeface="Proxima Nova"/>
              <a:sym typeface="Proxima Nova"/>
            </a:endParaRPr>
          </a:p>
        </p:txBody>
      </p:sp>
      <p:sp>
        <p:nvSpPr>
          <p:cNvPr id="498" name="Google Shape;498;p50"/>
          <p:cNvSpPr txBox="1"/>
          <p:nvPr/>
        </p:nvSpPr>
        <p:spPr>
          <a:xfrm>
            <a:off x="7463726" y="4326412"/>
            <a:ext cx="782400" cy="6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Inaugural Interfacility Competition</a:t>
            </a:r>
            <a:endParaRPr sz="800">
              <a:solidFill>
                <a:srgbClr val="FFFFFF"/>
              </a:solidFill>
              <a:latin typeface="Proxima Nova"/>
              <a:ea typeface="Proxima Nova"/>
              <a:cs typeface="Proxima Nova"/>
              <a:sym typeface="Proxima Nova"/>
            </a:endParaRPr>
          </a:p>
        </p:txBody>
      </p:sp>
      <p:sp>
        <p:nvSpPr>
          <p:cNvPr id="499" name="Google Shape;499;p50"/>
          <p:cNvSpPr/>
          <p:nvPr/>
        </p:nvSpPr>
        <p:spPr>
          <a:xfrm flipH="1" rot="5400000">
            <a:off x="4666149" y="-64011"/>
            <a:ext cx="191700" cy="5524800"/>
          </a:xfrm>
          <a:prstGeom prst="round2SameRect">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0"/>
          <p:cNvSpPr txBox="1"/>
          <p:nvPr/>
        </p:nvSpPr>
        <p:spPr>
          <a:xfrm>
            <a:off x="2175497" y="2529780"/>
            <a:ext cx="4705200" cy="3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BKB: Be Your Hero Ads — Facebook, Google, + Strategic Subway Placements</a:t>
            </a:r>
            <a:endParaRPr sz="800">
              <a:solidFill>
                <a:srgbClr val="FFFFFF"/>
              </a:solidFill>
              <a:latin typeface="Proxima Nova"/>
              <a:ea typeface="Proxima Nova"/>
              <a:cs typeface="Proxima Nova"/>
              <a:sym typeface="Proxima Nova"/>
            </a:endParaRPr>
          </a:p>
        </p:txBody>
      </p:sp>
      <p:sp>
        <p:nvSpPr>
          <p:cNvPr id="501" name="Google Shape;501;p50"/>
          <p:cNvSpPr/>
          <p:nvPr/>
        </p:nvSpPr>
        <p:spPr>
          <a:xfrm flipH="1" rot="5400000">
            <a:off x="3299300" y="2031011"/>
            <a:ext cx="479100" cy="602400"/>
          </a:xfrm>
          <a:prstGeom prst="round2SameRect">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0"/>
          <p:cNvSpPr txBox="1"/>
          <p:nvPr/>
        </p:nvSpPr>
        <p:spPr>
          <a:xfrm>
            <a:off x="3174350" y="2069417"/>
            <a:ext cx="716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“Meet Our Heroes” Press</a:t>
            </a:r>
            <a:endParaRPr sz="800">
              <a:solidFill>
                <a:srgbClr val="FFFFFF"/>
              </a:solidFill>
              <a:latin typeface="Proxima Nova"/>
              <a:ea typeface="Proxima Nova"/>
              <a:cs typeface="Proxima Nova"/>
              <a:sym typeface="Proxima Nova"/>
            </a:endParaRPr>
          </a:p>
        </p:txBody>
      </p:sp>
      <p:sp>
        <p:nvSpPr>
          <p:cNvPr id="503" name="Google Shape;503;p50"/>
          <p:cNvSpPr/>
          <p:nvPr/>
        </p:nvSpPr>
        <p:spPr>
          <a:xfrm flipH="1" rot="5400000">
            <a:off x="5173525" y="2025284"/>
            <a:ext cx="479100" cy="602400"/>
          </a:xfrm>
          <a:prstGeom prst="round2SameRect">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0"/>
          <p:cNvSpPr txBox="1"/>
          <p:nvPr/>
        </p:nvSpPr>
        <p:spPr>
          <a:xfrm>
            <a:off x="5048575" y="2072914"/>
            <a:ext cx="716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“Meet Our Heroes” Press</a:t>
            </a:r>
            <a:endParaRPr sz="800">
              <a:solidFill>
                <a:srgbClr val="FFFFFF"/>
              </a:solidFill>
              <a:latin typeface="Proxima Nova"/>
              <a:ea typeface="Proxima Nova"/>
              <a:cs typeface="Proxima Nova"/>
              <a:sym typeface="Proxima Nova"/>
            </a:endParaRPr>
          </a:p>
        </p:txBody>
      </p:sp>
      <p:sp>
        <p:nvSpPr>
          <p:cNvPr id="505" name="Google Shape;505;p50"/>
          <p:cNvSpPr/>
          <p:nvPr/>
        </p:nvSpPr>
        <p:spPr>
          <a:xfrm flipH="1" rot="5400000">
            <a:off x="1444645" y="2048854"/>
            <a:ext cx="479100" cy="602400"/>
          </a:xfrm>
          <a:prstGeom prst="round2SameRect">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0"/>
          <p:cNvSpPr txBox="1"/>
          <p:nvPr/>
        </p:nvSpPr>
        <p:spPr>
          <a:xfrm>
            <a:off x="1319695" y="2087260"/>
            <a:ext cx="716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“Meet Our Heroes” Press</a:t>
            </a:r>
            <a:endParaRPr sz="800">
              <a:solidFill>
                <a:srgbClr val="FFFFFF"/>
              </a:solidFill>
              <a:latin typeface="Proxima Nova"/>
              <a:ea typeface="Proxima Nova"/>
              <a:cs typeface="Proxima Nova"/>
              <a:sym typeface="Proxima Nov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0" name="Shape 510"/>
        <p:cNvGrpSpPr/>
        <p:nvPr/>
      </p:nvGrpSpPr>
      <p:grpSpPr>
        <a:xfrm>
          <a:off x="0" y="0"/>
          <a:ext cx="0" cy="0"/>
          <a:chOff x="0" y="0"/>
          <a:chExt cx="0" cy="0"/>
        </a:xfrm>
      </p:grpSpPr>
      <p:sp>
        <p:nvSpPr>
          <p:cNvPr id="511" name="Google Shape;511;p51"/>
          <p:cNvSpPr/>
          <p:nvPr/>
        </p:nvSpPr>
        <p:spPr>
          <a:xfrm>
            <a:off x="4572000" y="-56375"/>
            <a:ext cx="4572000" cy="5247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1"/>
          <p:cNvSpPr txBox="1"/>
          <p:nvPr/>
        </p:nvSpPr>
        <p:spPr>
          <a:xfrm>
            <a:off x="612322" y="1809575"/>
            <a:ext cx="7634700" cy="157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latin typeface="Oswald"/>
                <a:ea typeface="Oswald"/>
                <a:cs typeface="Oswald"/>
                <a:sym typeface="Oswald"/>
              </a:rPr>
              <a:t>“</a:t>
            </a:r>
            <a:r>
              <a:rPr lang="en" sz="3000">
                <a:latin typeface="Oswald"/>
                <a:ea typeface="Oswald"/>
                <a:cs typeface="Oswald"/>
                <a:sym typeface="Oswald"/>
              </a:rPr>
              <a:t>WE CANNOT LOWER THE M</a:t>
            </a:r>
            <a:r>
              <a:rPr lang="en" sz="3000">
                <a:solidFill>
                  <a:srgbClr val="FFFFFF"/>
                </a:solidFill>
                <a:latin typeface="Oswald"/>
                <a:ea typeface="Oswald"/>
                <a:cs typeface="Oswald"/>
                <a:sym typeface="Oswald"/>
              </a:rPr>
              <a:t>OUNTAIN, THEREFORE WE </a:t>
            </a:r>
            <a:r>
              <a:rPr lang="en" sz="3000">
                <a:latin typeface="Oswald"/>
                <a:ea typeface="Oswald"/>
                <a:cs typeface="Oswald"/>
                <a:sym typeface="Oswald"/>
              </a:rPr>
              <a:t>MUST ELEVATE </a:t>
            </a:r>
            <a:r>
              <a:rPr lang="en" sz="3000">
                <a:solidFill>
                  <a:srgbClr val="FFFFFF"/>
                </a:solidFill>
                <a:latin typeface="Oswald"/>
                <a:ea typeface="Oswald"/>
                <a:cs typeface="Oswald"/>
                <a:sym typeface="Oswald"/>
              </a:rPr>
              <a:t>OURSELVES.</a:t>
            </a:r>
            <a:r>
              <a:rPr lang="en" sz="3000">
                <a:solidFill>
                  <a:schemeClr val="lt1"/>
                </a:solidFill>
                <a:latin typeface="Oswald"/>
                <a:ea typeface="Oswald"/>
                <a:cs typeface="Oswald"/>
                <a:sym typeface="Oswald"/>
              </a:rPr>
              <a:t>”</a:t>
            </a:r>
            <a:endParaRPr sz="3000">
              <a:solidFill>
                <a:schemeClr val="lt1"/>
              </a:solidFill>
              <a:latin typeface="Oswald"/>
              <a:ea typeface="Oswald"/>
              <a:cs typeface="Oswald"/>
              <a:sym typeface="Oswald"/>
            </a:endParaRPr>
          </a:p>
        </p:txBody>
      </p:sp>
      <p:sp>
        <p:nvSpPr>
          <p:cNvPr id="513" name="Google Shape;513;p51"/>
          <p:cNvSpPr txBox="1"/>
          <p:nvPr/>
        </p:nvSpPr>
        <p:spPr>
          <a:xfrm>
            <a:off x="6807025" y="4687438"/>
            <a:ext cx="2112600" cy="28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u="sng">
                <a:solidFill>
                  <a:schemeClr val="lt1"/>
                </a:solidFill>
                <a:latin typeface="Oswald"/>
                <a:ea typeface="Oswald"/>
                <a:cs typeface="Oswald"/>
                <a:sym typeface="Oswald"/>
              </a:rPr>
              <a:t>TODD SKINNER</a:t>
            </a:r>
            <a:endParaRPr i="1" sz="1200" u="sng">
              <a:solidFill>
                <a:schemeClr val="lt1"/>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91" name="Shape 91"/>
        <p:cNvGrpSpPr/>
        <p:nvPr/>
      </p:nvGrpSpPr>
      <p:grpSpPr>
        <a:xfrm>
          <a:off x="0" y="0"/>
          <a:ext cx="0" cy="0"/>
          <a:chOff x="0" y="0"/>
          <a:chExt cx="0" cy="0"/>
        </a:xfrm>
      </p:grpSpPr>
      <p:sp>
        <p:nvSpPr>
          <p:cNvPr id="92" name="Google Shape;92;p16"/>
          <p:cNvSpPr txBox="1"/>
          <p:nvPr/>
        </p:nvSpPr>
        <p:spPr>
          <a:xfrm>
            <a:off x="1510825" y="2326500"/>
            <a:ext cx="5900400" cy="1185000"/>
          </a:xfrm>
          <a:prstGeom prst="rect">
            <a:avLst/>
          </a:prstGeom>
          <a:noFill/>
          <a:ln>
            <a:noFill/>
          </a:ln>
        </p:spPr>
        <p:txBody>
          <a:bodyPr anchorCtr="0" anchor="t" bIns="91425" lIns="91425" spcFirstLastPara="1" rIns="91425" wrap="square" tIns="91425">
            <a:noAutofit/>
          </a:bodyPr>
          <a:lstStyle/>
          <a:p>
            <a:pPr indent="-838200" lvl="0" marL="457200" rtl="0" algn="l">
              <a:spcBef>
                <a:spcPts val="0"/>
              </a:spcBef>
              <a:spcAft>
                <a:spcPts val="0"/>
              </a:spcAft>
              <a:buClr>
                <a:schemeClr val="lt1"/>
              </a:buClr>
              <a:buSzPts val="9600"/>
              <a:buFont typeface="Oswald"/>
              <a:buChar char="+"/>
            </a:pPr>
            <a:r>
              <a:rPr lang="en" sz="9600">
                <a:solidFill>
                  <a:schemeClr val="lt1"/>
                </a:solidFill>
                <a:latin typeface="Oswald"/>
                <a:ea typeface="Oswald"/>
                <a:cs typeface="Oswald"/>
                <a:sym typeface="Oswald"/>
              </a:rPr>
              <a:t>STRATEGY</a:t>
            </a:r>
            <a:endParaRPr sz="9600">
              <a:solidFill>
                <a:schemeClr val="lt1"/>
              </a:solidFill>
              <a:latin typeface="Oswald"/>
              <a:ea typeface="Oswald"/>
              <a:cs typeface="Oswald"/>
              <a:sym typeface="Oswald"/>
            </a:endParaRPr>
          </a:p>
        </p:txBody>
      </p:sp>
      <p:sp>
        <p:nvSpPr>
          <p:cNvPr id="93" name="Google Shape;93;p16"/>
          <p:cNvSpPr txBox="1"/>
          <p:nvPr/>
        </p:nvSpPr>
        <p:spPr>
          <a:xfrm>
            <a:off x="-163049" y="-278275"/>
            <a:ext cx="6702000" cy="171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chemeClr val="lt1"/>
                </a:solidFill>
                <a:latin typeface="Oswald"/>
                <a:ea typeface="Oswald"/>
                <a:cs typeface="Oswald"/>
                <a:sym typeface="Oswald"/>
              </a:rPr>
              <a:t>CAMPAIGN</a:t>
            </a:r>
            <a:endParaRPr sz="9600">
              <a:solidFill>
                <a:schemeClr val="lt1"/>
              </a:solidFill>
              <a:latin typeface="Oswald"/>
              <a:ea typeface="Oswald"/>
              <a:cs typeface="Oswald"/>
              <a:sym typeface="Oswald"/>
            </a:endParaRPr>
          </a:p>
        </p:txBody>
      </p:sp>
      <p:sp>
        <p:nvSpPr>
          <p:cNvPr id="94" name="Google Shape;94;p16"/>
          <p:cNvSpPr txBox="1"/>
          <p:nvPr/>
        </p:nvSpPr>
        <p:spPr>
          <a:xfrm>
            <a:off x="6973662" y="2932256"/>
            <a:ext cx="1705800" cy="183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Oswald"/>
                <a:ea typeface="Oswald"/>
                <a:cs typeface="Oswald"/>
                <a:sym typeface="Oswald"/>
              </a:rPr>
              <a:t>GOAL </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chemeClr val="lt1"/>
                </a:solidFill>
                <a:latin typeface="Oswald"/>
                <a:ea typeface="Oswald"/>
                <a:cs typeface="Oswald"/>
                <a:sym typeface="Oswald"/>
              </a:rPr>
              <a:t>POSITIONING</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chemeClr val="lt1"/>
                </a:solidFill>
                <a:latin typeface="Oswald"/>
                <a:ea typeface="Oswald"/>
                <a:cs typeface="Oswald"/>
                <a:sym typeface="Oswald"/>
              </a:rPr>
              <a:t>SOLUTIONS</a:t>
            </a:r>
            <a:endParaRPr sz="1200">
              <a:solidFill>
                <a:schemeClr val="lt1"/>
              </a:solidFill>
              <a:latin typeface="Oswald"/>
              <a:ea typeface="Oswald"/>
              <a:cs typeface="Oswald"/>
              <a:sym typeface="Oswald"/>
            </a:endParaRPr>
          </a:p>
          <a:p>
            <a:pPr indent="0" lvl="0" marL="0" rtl="0" algn="l">
              <a:spcBef>
                <a:spcPts val="0"/>
              </a:spcBef>
              <a:spcAft>
                <a:spcPts val="0"/>
              </a:spcAft>
              <a:buNone/>
            </a:pPr>
            <a:r>
              <a:t/>
            </a:r>
            <a:endParaRPr sz="1200">
              <a:solidFill>
                <a:schemeClr val="lt1"/>
              </a:solidFill>
              <a:latin typeface="Oswald"/>
              <a:ea typeface="Oswald"/>
              <a:cs typeface="Oswald"/>
              <a:sym typeface="Oswald"/>
            </a:endParaRPr>
          </a:p>
        </p:txBody>
      </p:sp>
      <p:sp>
        <p:nvSpPr>
          <p:cNvPr id="95" name="Google Shape;95;p16"/>
          <p:cNvSpPr txBox="1"/>
          <p:nvPr/>
        </p:nvSpPr>
        <p:spPr>
          <a:xfrm>
            <a:off x="3447463" y="1002475"/>
            <a:ext cx="5900400" cy="141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600">
                <a:solidFill>
                  <a:schemeClr val="lt1"/>
                </a:solidFill>
                <a:latin typeface="Oswald"/>
                <a:ea typeface="Oswald"/>
                <a:cs typeface="Oswald"/>
                <a:sym typeface="Oswald"/>
              </a:rPr>
              <a:t>STRUCTURE</a:t>
            </a:r>
            <a:endParaRPr sz="9600">
              <a:solidFill>
                <a:schemeClr val="lt1"/>
              </a:solidFill>
              <a:latin typeface="Oswald"/>
              <a:ea typeface="Oswald"/>
              <a:cs typeface="Oswald"/>
              <a:sym typeface="Oswald"/>
            </a:endParaRPr>
          </a:p>
        </p:txBody>
      </p:sp>
      <p:cxnSp>
        <p:nvCxnSpPr>
          <p:cNvPr id="96" name="Google Shape;96;p16"/>
          <p:cNvCxnSpPr/>
          <p:nvPr/>
        </p:nvCxnSpPr>
        <p:spPr>
          <a:xfrm>
            <a:off x="1383875" y="3822850"/>
            <a:ext cx="5151600" cy="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17" name="Shape 517"/>
        <p:cNvGrpSpPr/>
        <p:nvPr/>
      </p:nvGrpSpPr>
      <p:grpSpPr>
        <a:xfrm>
          <a:off x="0" y="0"/>
          <a:ext cx="0" cy="0"/>
          <a:chOff x="0" y="0"/>
          <a:chExt cx="0" cy="0"/>
        </a:xfrm>
      </p:grpSpPr>
      <p:sp>
        <p:nvSpPr>
          <p:cNvPr id="518" name="Google Shape;518;p52"/>
          <p:cNvSpPr txBox="1"/>
          <p:nvPr/>
        </p:nvSpPr>
        <p:spPr>
          <a:xfrm>
            <a:off x="0" y="2415600"/>
            <a:ext cx="9144000" cy="31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lt1"/>
                </a:solidFill>
                <a:latin typeface="Proxima Nova"/>
                <a:ea typeface="Proxima Nova"/>
                <a:cs typeface="Proxima Nova"/>
                <a:sym typeface="Proxima Nova"/>
              </a:rPr>
              <a:t>B R O O K L Y N   B O U L D E R S</a:t>
            </a:r>
            <a:endParaRPr i="1" sz="900">
              <a:solidFill>
                <a:schemeClr val="lt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p:nvPr/>
        </p:nvSpPr>
        <p:spPr>
          <a:xfrm>
            <a:off x="373526" y="1876975"/>
            <a:ext cx="1993200" cy="1844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3" name="Google Shape;103;p17"/>
          <p:cNvSpPr txBox="1"/>
          <p:nvPr/>
        </p:nvSpPr>
        <p:spPr>
          <a:xfrm>
            <a:off x="3231000" y="663750"/>
            <a:ext cx="2682000" cy="393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800">
                <a:latin typeface="Oswald"/>
                <a:ea typeface="Oswald"/>
                <a:cs typeface="Oswald"/>
                <a:sym typeface="Oswald"/>
              </a:rPr>
              <a:t>CAMPAIGN STRUCTURE</a:t>
            </a:r>
            <a:endParaRPr sz="1800">
              <a:latin typeface="Oswald"/>
              <a:ea typeface="Oswald"/>
              <a:cs typeface="Oswald"/>
              <a:sym typeface="Oswald"/>
            </a:endParaRPr>
          </a:p>
          <a:p>
            <a:pPr indent="0" lvl="0" marL="0" rtl="0" algn="ctr">
              <a:lnSpc>
                <a:spcPct val="150000"/>
              </a:lnSpc>
              <a:spcBef>
                <a:spcPts val="0"/>
              </a:spcBef>
              <a:spcAft>
                <a:spcPts val="0"/>
              </a:spcAft>
              <a:buNone/>
            </a:pPr>
            <a:r>
              <a:t/>
            </a:r>
            <a:endParaRPr sz="1800">
              <a:latin typeface="Oswald"/>
              <a:ea typeface="Oswald"/>
              <a:cs typeface="Oswald"/>
              <a:sym typeface="Oswald"/>
            </a:endParaRPr>
          </a:p>
        </p:txBody>
      </p:sp>
      <p:sp>
        <p:nvSpPr>
          <p:cNvPr id="104" name="Google Shape;104;p17"/>
          <p:cNvSpPr txBox="1"/>
          <p:nvPr/>
        </p:nvSpPr>
        <p:spPr>
          <a:xfrm>
            <a:off x="414326" y="1954749"/>
            <a:ext cx="1911600" cy="1710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BUSINESS GOAL</a:t>
            </a:r>
            <a:endParaRPr b="1" sz="900">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highlight>
                  <a:srgbClr val="FFFFFF"/>
                </a:highlight>
                <a:latin typeface="Proxima Nova"/>
                <a:ea typeface="Proxima Nova"/>
                <a:cs typeface="Proxima Nova"/>
                <a:sym typeface="Proxima Nova"/>
              </a:rPr>
              <a:t>Develop and execute strategies focused on member retention and engagement for GOWANUS.</a:t>
            </a:r>
            <a:endParaRPr sz="900">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900">
              <a:highlight>
                <a:srgbClr val="FFFFFF"/>
              </a:highlight>
              <a:latin typeface="Proxima Nova"/>
              <a:ea typeface="Proxima Nova"/>
              <a:cs typeface="Proxima Nova"/>
              <a:sym typeface="Proxima Nova"/>
            </a:endParaRPr>
          </a:p>
          <a:p>
            <a:pPr indent="0" lvl="0" marL="0" rtl="0" algn="l">
              <a:lnSpc>
                <a:spcPct val="150000"/>
              </a:lnSpc>
              <a:spcBef>
                <a:spcPts val="0"/>
              </a:spcBef>
              <a:spcAft>
                <a:spcPts val="0"/>
              </a:spcAft>
              <a:buNone/>
            </a:pPr>
            <a:r>
              <a:rPr lang="en" sz="900">
                <a:highlight>
                  <a:srgbClr val="FFFFFF"/>
                </a:highlight>
                <a:latin typeface="Proxima Nova"/>
                <a:ea typeface="Proxima Nova"/>
                <a:cs typeface="Proxima Nova"/>
                <a:sym typeface="Proxima Nova"/>
              </a:rPr>
              <a:t>Develop and execute Strategies focused on member growth for QUEENSBRIDGE + BUSHWICK.</a:t>
            </a:r>
            <a:endParaRPr sz="900">
              <a:highlight>
                <a:srgbClr val="FFFFFF"/>
              </a:highlight>
              <a:latin typeface="Proxima Nova"/>
              <a:ea typeface="Proxima Nova"/>
              <a:cs typeface="Proxima Nova"/>
              <a:sym typeface="Proxima Nova"/>
            </a:endParaRPr>
          </a:p>
        </p:txBody>
      </p:sp>
      <p:sp>
        <p:nvSpPr>
          <p:cNvPr id="105" name="Google Shape;105;p17"/>
          <p:cNvSpPr txBox="1"/>
          <p:nvPr/>
        </p:nvSpPr>
        <p:spPr>
          <a:xfrm>
            <a:off x="2444434" y="1964975"/>
            <a:ext cx="1438800" cy="743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POSITIONING</a:t>
            </a:r>
            <a:endParaRPr b="1" sz="900">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900">
                <a:highlight>
                  <a:srgbClr val="FFFFFF"/>
                </a:highlight>
                <a:latin typeface="Proxima Nova"/>
                <a:ea typeface="Proxima Nova"/>
                <a:cs typeface="Proxima Nova"/>
                <a:sym typeface="Proxima Nova"/>
              </a:rPr>
              <a:t>Brooklyn Boulders </a:t>
            </a:r>
            <a:endParaRPr sz="900">
              <a:highlight>
                <a:srgbClr val="FFFFFF"/>
              </a:highlight>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900">
                <a:highlight>
                  <a:srgbClr val="FFFFFF"/>
                </a:highlight>
                <a:latin typeface="Proxima Nova"/>
                <a:ea typeface="Proxima Nova"/>
                <a:cs typeface="Proxima Nova"/>
                <a:sym typeface="Proxima Nova"/>
              </a:rPr>
              <a:t>is Hero Training.</a:t>
            </a:r>
            <a:endParaRPr sz="900">
              <a:highlight>
                <a:srgbClr val="FFFFFF"/>
              </a:highlight>
              <a:latin typeface="Proxima Nova"/>
              <a:ea typeface="Proxima Nova"/>
              <a:cs typeface="Proxima Nova"/>
              <a:sym typeface="Proxima Nova"/>
            </a:endParaRPr>
          </a:p>
        </p:txBody>
      </p:sp>
      <p:sp>
        <p:nvSpPr>
          <p:cNvPr id="106" name="Google Shape;106;p17"/>
          <p:cNvSpPr txBox="1"/>
          <p:nvPr/>
        </p:nvSpPr>
        <p:spPr>
          <a:xfrm>
            <a:off x="2439409" y="3132659"/>
            <a:ext cx="1438800" cy="647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CAMPAIGN CONCEPT</a:t>
            </a:r>
            <a:endParaRPr b="1" sz="900">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highlight>
                  <a:srgbClr val="FFFFFF"/>
                </a:highlight>
                <a:latin typeface="Proxima Nova"/>
                <a:ea typeface="Proxima Nova"/>
                <a:cs typeface="Proxima Nova"/>
                <a:sym typeface="Proxima Nova"/>
              </a:rPr>
              <a:t>BKB: Be Your Hero.</a:t>
            </a:r>
            <a:endParaRPr sz="900">
              <a:highlight>
                <a:srgbClr val="FFFFFF"/>
              </a:highlight>
              <a:latin typeface="Proxima Nova"/>
              <a:ea typeface="Proxima Nova"/>
              <a:cs typeface="Proxima Nova"/>
              <a:sym typeface="Proxima Nova"/>
            </a:endParaRPr>
          </a:p>
        </p:txBody>
      </p:sp>
      <p:sp>
        <p:nvSpPr>
          <p:cNvPr id="107" name="Google Shape;107;p17"/>
          <p:cNvSpPr txBox="1"/>
          <p:nvPr/>
        </p:nvSpPr>
        <p:spPr>
          <a:xfrm>
            <a:off x="4271734" y="1376854"/>
            <a:ext cx="1438800" cy="91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latin typeface="Proxima Nova"/>
                <a:ea typeface="Proxima Nova"/>
                <a:cs typeface="Proxima Nova"/>
                <a:sym typeface="Proxima Nova"/>
              </a:rPr>
              <a:t>TASK 1</a:t>
            </a:r>
            <a:endParaRPr b="1" sz="900">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b="1" sz="900">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900">
                <a:highlight>
                  <a:srgbClr val="FFFFFF"/>
                </a:highlight>
                <a:latin typeface="Proxima Nova"/>
                <a:ea typeface="Proxima Nova"/>
                <a:cs typeface="Proxima Nova"/>
                <a:sym typeface="Proxima Nova"/>
              </a:rPr>
              <a:t>Establish the</a:t>
            </a:r>
            <a:endParaRPr sz="900">
              <a:highlight>
                <a:srgbClr val="FFFFFF"/>
              </a:highlight>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900">
                <a:highlight>
                  <a:srgbClr val="FFFFFF"/>
                </a:highlight>
                <a:latin typeface="Proxima Nova"/>
                <a:ea typeface="Proxima Nova"/>
                <a:cs typeface="Proxima Nova"/>
                <a:sym typeface="Proxima Nova"/>
              </a:rPr>
              <a:t>Meaning of Message:</a:t>
            </a:r>
            <a:endParaRPr sz="900">
              <a:highlight>
                <a:srgbClr val="FFFFFF"/>
              </a:highlight>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sz="900">
                <a:highlight>
                  <a:srgbClr val="FFFFFF"/>
                </a:highlight>
                <a:latin typeface="Proxima Nova"/>
                <a:ea typeface="Proxima Nova"/>
                <a:cs typeface="Proxima Nova"/>
                <a:sym typeface="Proxima Nova"/>
              </a:rPr>
              <a:t>“BE YOUR HERO.”</a:t>
            </a:r>
            <a:endParaRPr b="1" sz="900">
              <a:highlight>
                <a:srgbClr val="FFFFFF"/>
              </a:highlight>
              <a:latin typeface="Proxima Nova"/>
              <a:ea typeface="Proxima Nova"/>
              <a:cs typeface="Proxima Nova"/>
              <a:sym typeface="Proxima Nova"/>
            </a:endParaRPr>
          </a:p>
        </p:txBody>
      </p:sp>
      <p:sp>
        <p:nvSpPr>
          <p:cNvPr id="108" name="Google Shape;108;p17"/>
          <p:cNvSpPr txBox="1"/>
          <p:nvPr/>
        </p:nvSpPr>
        <p:spPr>
          <a:xfrm>
            <a:off x="4271734" y="2551717"/>
            <a:ext cx="1438800" cy="915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TASK 2</a:t>
            </a:r>
            <a:endParaRPr b="1" sz="900">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900">
                <a:highlight>
                  <a:srgbClr val="FFFFFF"/>
                </a:highlight>
                <a:latin typeface="Proxima Nova"/>
                <a:ea typeface="Proxima Nova"/>
                <a:cs typeface="Proxima Nova"/>
                <a:sym typeface="Proxima Nova"/>
              </a:rPr>
              <a:t>Add Value to “BKB: Be Your Hero” for Members:</a:t>
            </a:r>
            <a:endParaRPr sz="900">
              <a:highlight>
                <a:srgbClr val="FFFFFF"/>
              </a:highlight>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sz="900">
                <a:highlight>
                  <a:srgbClr val="FFFFFF"/>
                </a:highlight>
                <a:latin typeface="Proxima Nova"/>
                <a:ea typeface="Proxima Nova"/>
                <a:cs typeface="Proxima Nova"/>
                <a:sym typeface="Proxima Nova"/>
              </a:rPr>
              <a:t>MERCH &amp; EVENTS.  </a:t>
            </a:r>
            <a:endParaRPr b="1" sz="900">
              <a:highlight>
                <a:srgbClr val="FFFFFF"/>
              </a:highlight>
              <a:latin typeface="Proxima Nova"/>
              <a:ea typeface="Proxima Nova"/>
              <a:cs typeface="Proxima Nova"/>
              <a:sym typeface="Proxima Nova"/>
            </a:endParaRPr>
          </a:p>
        </p:txBody>
      </p:sp>
      <p:sp>
        <p:nvSpPr>
          <p:cNvPr id="109" name="Google Shape;109;p17"/>
          <p:cNvSpPr txBox="1"/>
          <p:nvPr/>
        </p:nvSpPr>
        <p:spPr>
          <a:xfrm>
            <a:off x="4211734" y="3721075"/>
            <a:ext cx="1558800" cy="106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900">
                <a:latin typeface="Proxima Nova"/>
                <a:ea typeface="Proxima Nova"/>
                <a:cs typeface="Proxima Nova"/>
                <a:sym typeface="Proxima Nova"/>
              </a:rPr>
              <a:t>TASK 3</a:t>
            </a:r>
            <a:endParaRPr b="1" sz="900">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900">
                <a:highlight>
                  <a:srgbClr val="FFFFFF"/>
                </a:highlight>
                <a:latin typeface="Proxima Nova"/>
                <a:ea typeface="Proxima Nova"/>
                <a:cs typeface="Proxima Nova"/>
                <a:sym typeface="Proxima Nova"/>
              </a:rPr>
              <a:t>Invite Members to </a:t>
            </a:r>
            <a:endParaRPr sz="900">
              <a:highlight>
                <a:srgbClr val="FFFFFF"/>
              </a:highlight>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900">
                <a:highlight>
                  <a:srgbClr val="FFFFFF"/>
                </a:highlight>
                <a:latin typeface="Proxima Nova"/>
                <a:ea typeface="Proxima Nova"/>
                <a:cs typeface="Proxima Nova"/>
                <a:sym typeface="Proxima Nova"/>
              </a:rPr>
              <a:t>Become Heroic:</a:t>
            </a:r>
            <a:endParaRPr sz="900">
              <a:highlight>
                <a:srgbClr val="FFFFFF"/>
              </a:highlight>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sz="900">
                <a:highlight>
                  <a:srgbClr val="FFFFFF"/>
                </a:highlight>
                <a:latin typeface="Proxima Nova"/>
                <a:ea typeface="Proxima Nova"/>
                <a:cs typeface="Proxima Nova"/>
                <a:sym typeface="Proxima Nova"/>
              </a:rPr>
              <a:t>INTERFACILITY COMPETITION + DIGITAL HUB.</a:t>
            </a:r>
            <a:endParaRPr b="1" sz="900">
              <a:highlight>
                <a:srgbClr val="FFFFFF"/>
              </a:highlight>
              <a:latin typeface="Proxima Nova"/>
              <a:ea typeface="Proxima Nova"/>
              <a:cs typeface="Proxima Nova"/>
              <a:sym typeface="Proxima Nova"/>
            </a:endParaRPr>
          </a:p>
        </p:txBody>
      </p:sp>
      <p:sp>
        <p:nvSpPr>
          <p:cNvPr id="110" name="Google Shape;110;p17"/>
          <p:cNvSpPr txBox="1"/>
          <p:nvPr/>
        </p:nvSpPr>
        <p:spPr>
          <a:xfrm>
            <a:off x="6189752" y="1376850"/>
            <a:ext cx="2771400" cy="99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900">
                <a:latin typeface="Proxima Nova"/>
                <a:ea typeface="Proxima Nova"/>
                <a:cs typeface="Proxima Nova"/>
                <a:sym typeface="Proxima Nova"/>
              </a:rPr>
              <a:t>SOLUTION 1</a:t>
            </a:r>
            <a:endParaRPr b="1" sz="9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sz="900">
              <a:latin typeface="Proxima Nova"/>
              <a:ea typeface="Proxima Nova"/>
              <a:cs typeface="Proxima Nova"/>
              <a:sym typeface="Proxima Nova"/>
            </a:endParaRPr>
          </a:p>
          <a:p>
            <a:pPr indent="0" lvl="0" marL="0" rtl="0" algn="l">
              <a:lnSpc>
                <a:spcPct val="100000"/>
              </a:lnSpc>
              <a:spcBef>
                <a:spcPts val="0"/>
              </a:spcBef>
              <a:spcAft>
                <a:spcPts val="0"/>
              </a:spcAft>
              <a:buNone/>
            </a:pPr>
            <a:r>
              <a:rPr lang="en" sz="900">
                <a:highlight>
                  <a:srgbClr val="FFFFFF"/>
                </a:highlight>
                <a:latin typeface="Proxima Nova"/>
                <a:ea typeface="Proxima Nova"/>
                <a:cs typeface="Proxima Nova"/>
                <a:sym typeface="Proxima Nova"/>
              </a:rPr>
              <a:t>A content marketing ecosystem comprising the “Meet Our Heroes” video series, advertising, news stories, + social media will tell the “BKB: Be Your Hero” story.</a:t>
            </a:r>
            <a:endParaRPr sz="900">
              <a:highlight>
                <a:srgbClr val="FFFFFF"/>
              </a:highlight>
              <a:latin typeface="Proxima Nova"/>
              <a:ea typeface="Proxima Nova"/>
              <a:cs typeface="Proxima Nova"/>
              <a:sym typeface="Proxima Nova"/>
            </a:endParaRPr>
          </a:p>
        </p:txBody>
      </p:sp>
      <p:sp>
        <p:nvSpPr>
          <p:cNvPr id="111" name="Google Shape;111;p17"/>
          <p:cNvSpPr txBox="1"/>
          <p:nvPr/>
        </p:nvSpPr>
        <p:spPr>
          <a:xfrm>
            <a:off x="6189752" y="2551717"/>
            <a:ext cx="2501700" cy="91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900">
                <a:latin typeface="Proxima Nova"/>
                <a:ea typeface="Proxima Nova"/>
                <a:cs typeface="Proxima Nova"/>
                <a:sym typeface="Proxima Nova"/>
              </a:rPr>
              <a:t>SOLUTION 2</a:t>
            </a:r>
            <a:endParaRPr b="1" sz="9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sz="900">
              <a:latin typeface="Proxima Nova"/>
              <a:ea typeface="Proxima Nova"/>
              <a:cs typeface="Proxima Nova"/>
              <a:sym typeface="Proxima Nova"/>
            </a:endParaRPr>
          </a:p>
          <a:p>
            <a:pPr indent="0" lvl="0" marL="0" rtl="0" algn="l">
              <a:lnSpc>
                <a:spcPct val="100000"/>
              </a:lnSpc>
              <a:spcBef>
                <a:spcPts val="0"/>
              </a:spcBef>
              <a:spcAft>
                <a:spcPts val="0"/>
              </a:spcAft>
              <a:buNone/>
            </a:pPr>
            <a:r>
              <a:rPr lang="en" sz="900">
                <a:highlight>
                  <a:srgbClr val="FFFFFF"/>
                </a:highlight>
                <a:latin typeface="Proxima Nova"/>
                <a:ea typeface="Proxima Nova"/>
                <a:cs typeface="Proxima Nova"/>
                <a:sym typeface="Proxima Nova"/>
              </a:rPr>
              <a:t>Heroic merchandise + events let members fully live the lifestyle we are communicating.</a:t>
            </a:r>
            <a:endParaRPr sz="900">
              <a:highlight>
                <a:srgbClr val="FFFFFF"/>
              </a:highlight>
              <a:latin typeface="Proxima Nova"/>
              <a:ea typeface="Proxima Nova"/>
              <a:cs typeface="Proxima Nova"/>
              <a:sym typeface="Proxima Nova"/>
            </a:endParaRPr>
          </a:p>
        </p:txBody>
      </p:sp>
      <p:sp>
        <p:nvSpPr>
          <p:cNvPr id="112" name="Google Shape;112;p17"/>
          <p:cNvSpPr txBox="1"/>
          <p:nvPr/>
        </p:nvSpPr>
        <p:spPr>
          <a:xfrm>
            <a:off x="6189752" y="3721075"/>
            <a:ext cx="2501700" cy="91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900">
                <a:latin typeface="Proxima Nova"/>
                <a:ea typeface="Proxima Nova"/>
                <a:cs typeface="Proxima Nova"/>
                <a:sym typeface="Proxima Nova"/>
              </a:rPr>
              <a:t>SOLUTION 3</a:t>
            </a:r>
            <a:endParaRPr b="1" sz="9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sz="900">
              <a:latin typeface="Proxima Nova"/>
              <a:ea typeface="Proxima Nova"/>
              <a:cs typeface="Proxima Nova"/>
              <a:sym typeface="Proxima Nova"/>
            </a:endParaRPr>
          </a:p>
          <a:p>
            <a:pPr indent="0" lvl="0" marL="0" rtl="0" algn="l">
              <a:lnSpc>
                <a:spcPct val="100000"/>
              </a:lnSpc>
              <a:spcBef>
                <a:spcPts val="0"/>
              </a:spcBef>
              <a:spcAft>
                <a:spcPts val="0"/>
              </a:spcAft>
              <a:buNone/>
            </a:pPr>
            <a:r>
              <a:rPr lang="en" sz="900">
                <a:highlight>
                  <a:srgbClr val="FFFFFF"/>
                </a:highlight>
                <a:latin typeface="Proxima Nova"/>
                <a:ea typeface="Proxima Nova"/>
                <a:cs typeface="Proxima Nova"/>
                <a:sym typeface="Proxima Nova"/>
              </a:rPr>
              <a:t>Establishing a yearly flagship interfacility competition will foster growth — both for </a:t>
            </a:r>
            <a:endParaRPr sz="900">
              <a:highlight>
                <a:srgbClr val="FFFFFF"/>
              </a:highlight>
              <a:latin typeface="Proxima Nova"/>
              <a:ea typeface="Proxima Nova"/>
              <a:cs typeface="Proxima Nova"/>
              <a:sym typeface="Proxima Nova"/>
            </a:endParaRPr>
          </a:p>
          <a:p>
            <a:pPr indent="0" lvl="0" marL="0" rtl="0" algn="l">
              <a:lnSpc>
                <a:spcPct val="100000"/>
              </a:lnSpc>
              <a:spcBef>
                <a:spcPts val="0"/>
              </a:spcBef>
              <a:spcAft>
                <a:spcPts val="0"/>
              </a:spcAft>
              <a:buNone/>
            </a:pPr>
            <a:r>
              <a:rPr lang="en" sz="900">
                <a:highlight>
                  <a:srgbClr val="FFFFFF"/>
                </a:highlight>
                <a:latin typeface="Proxima Nova"/>
                <a:ea typeface="Proxima Nova"/>
                <a:cs typeface="Proxima Nova"/>
                <a:sym typeface="Proxima Nova"/>
              </a:rPr>
              <a:t>Brooklyn Boulders and its community. </a:t>
            </a:r>
            <a:endParaRPr sz="900">
              <a:highlight>
                <a:srgbClr val="FFFFFF"/>
              </a:highlight>
              <a:latin typeface="Proxima Nova"/>
              <a:ea typeface="Proxima Nova"/>
              <a:cs typeface="Proxima Nova"/>
              <a:sym typeface="Proxima Nova"/>
            </a:endParaRPr>
          </a:p>
        </p:txBody>
      </p:sp>
      <p:sp>
        <p:nvSpPr>
          <p:cNvPr id="113" name="Google Shape;113;p17"/>
          <p:cNvSpPr/>
          <p:nvPr/>
        </p:nvSpPr>
        <p:spPr>
          <a:xfrm>
            <a:off x="2366725" y="2863625"/>
            <a:ext cx="1612800" cy="55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rot="5400000">
            <a:off x="2952282" y="2866025"/>
            <a:ext cx="3027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rot="5400000">
            <a:off x="2478445" y="2990475"/>
            <a:ext cx="30030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a:off x="3979440" y="1514175"/>
            <a:ext cx="286200" cy="55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3954740" y="4517175"/>
            <a:ext cx="286200" cy="55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5812789" y="1631967"/>
            <a:ext cx="286200" cy="345000"/>
          </a:xfrm>
          <a:prstGeom prst="homePlate">
            <a:avLst>
              <a:gd fmla="val 50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5812789" y="2834255"/>
            <a:ext cx="286200" cy="345000"/>
          </a:xfrm>
          <a:prstGeom prst="homePlate">
            <a:avLst>
              <a:gd fmla="val 50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5812789" y="4122280"/>
            <a:ext cx="286200" cy="345000"/>
          </a:xfrm>
          <a:prstGeom prst="homePlate">
            <a:avLst>
              <a:gd fmla="val 50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44A3"/>
        </a:solidFill>
      </p:bgPr>
    </p:bg>
    <p:spTree>
      <p:nvGrpSpPr>
        <p:cNvPr id="124" name="Shape 124"/>
        <p:cNvGrpSpPr/>
        <p:nvPr/>
      </p:nvGrpSpPr>
      <p:grpSpPr>
        <a:xfrm>
          <a:off x="0" y="0"/>
          <a:ext cx="0" cy="0"/>
          <a:chOff x="0" y="0"/>
          <a:chExt cx="0" cy="0"/>
        </a:xfrm>
      </p:grpSpPr>
      <p:sp>
        <p:nvSpPr>
          <p:cNvPr id="125" name="Google Shape;125;p18"/>
          <p:cNvSpPr/>
          <p:nvPr/>
        </p:nvSpPr>
        <p:spPr>
          <a:xfrm>
            <a:off x="2523125" y="2885350"/>
            <a:ext cx="4029300" cy="305700"/>
          </a:xfrm>
          <a:prstGeom prst="rect">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a:off x="2426850" y="3191056"/>
            <a:ext cx="2330700" cy="305700"/>
          </a:xfrm>
          <a:prstGeom prst="rect">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txBox="1"/>
          <p:nvPr/>
        </p:nvSpPr>
        <p:spPr>
          <a:xfrm>
            <a:off x="2460500" y="1234150"/>
            <a:ext cx="4290300" cy="280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Oswald"/>
                <a:ea typeface="Oswald"/>
                <a:cs typeface="Oswald"/>
                <a:sym typeface="Oswald"/>
              </a:rPr>
              <a:t>He·ro</a:t>
            </a:r>
            <a:r>
              <a:rPr baseline="30000" lang="en" sz="3000">
                <a:latin typeface="Oswald"/>
                <a:ea typeface="Oswald"/>
                <a:cs typeface="Oswald"/>
                <a:sym typeface="Oswald"/>
              </a:rPr>
              <a:t> 1</a:t>
            </a:r>
            <a:r>
              <a:rPr lang="en">
                <a:latin typeface="Oswald"/>
                <a:ea typeface="Oswald"/>
                <a:cs typeface="Oswald"/>
                <a:sym typeface="Oswald"/>
              </a:rPr>
              <a:t>  </a:t>
            </a:r>
            <a:r>
              <a:rPr lang="en" sz="2400">
                <a:latin typeface="Proxima Nova"/>
                <a:ea typeface="Proxima Nova"/>
                <a:cs typeface="Proxima Nova"/>
                <a:sym typeface="Proxima Nova"/>
              </a:rPr>
              <a:t>(hîrō) </a:t>
            </a:r>
            <a:endParaRPr sz="2400">
              <a:latin typeface="Proxima Nova"/>
              <a:ea typeface="Proxima Nova"/>
              <a:cs typeface="Proxima Nova"/>
              <a:sym typeface="Proxima Nova"/>
            </a:endParaRPr>
          </a:p>
          <a:p>
            <a:pPr indent="0" lvl="0" marL="0" rtl="0" algn="l">
              <a:spcBef>
                <a:spcPts val="0"/>
              </a:spcBef>
              <a:spcAft>
                <a:spcPts val="0"/>
              </a:spcAft>
              <a:buNone/>
            </a:pPr>
            <a:r>
              <a:rPr i="1" lang="en" sz="1800">
                <a:latin typeface="Proxima Nova"/>
                <a:ea typeface="Proxima Nova"/>
                <a:cs typeface="Proxima Nova"/>
                <a:sym typeface="Proxima Nova"/>
              </a:rPr>
              <a:t>n. </a:t>
            </a:r>
            <a:endParaRPr i="1" sz="18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i="1" sz="1800">
              <a:latin typeface="Proxima Nova"/>
              <a:ea typeface="Proxima Nova"/>
              <a:cs typeface="Proxima Nova"/>
              <a:sym typeface="Proxima Nova"/>
            </a:endParaRPr>
          </a:p>
          <a:p>
            <a:pPr indent="0" lvl="0" marL="0" rtl="0" algn="l">
              <a:spcBef>
                <a:spcPts val="0"/>
              </a:spcBef>
              <a:spcAft>
                <a:spcPts val="0"/>
              </a:spcAft>
              <a:buNone/>
            </a:pPr>
            <a:r>
              <a:rPr lang="en">
                <a:latin typeface="Oswald"/>
                <a:ea typeface="Oswald"/>
                <a:cs typeface="Oswald"/>
                <a:sym typeface="Oswald"/>
              </a:rPr>
              <a:t>Greek Mythology: A priestess of Aphrodite beloved by Leander.</a:t>
            </a:r>
            <a:endParaRPr>
              <a:latin typeface="Oswald"/>
              <a:ea typeface="Oswald"/>
              <a:cs typeface="Oswald"/>
              <a:sym typeface="Oswald"/>
            </a:endParaRPr>
          </a:p>
          <a:p>
            <a:pPr indent="0" lvl="0" marL="0" rtl="0" algn="l">
              <a:lnSpc>
                <a:spcPct val="150000"/>
              </a:lnSpc>
              <a:spcBef>
                <a:spcPts val="0"/>
              </a:spcBef>
              <a:spcAft>
                <a:spcPts val="0"/>
              </a:spcAft>
              <a:buNone/>
            </a:pPr>
            <a:r>
              <a:t/>
            </a:r>
            <a:endParaRPr>
              <a:latin typeface="Oswald"/>
              <a:ea typeface="Oswald"/>
              <a:cs typeface="Oswald"/>
              <a:sym typeface="Oswald"/>
            </a:endParaRPr>
          </a:p>
          <a:p>
            <a:pPr indent="0" lvl="0" marL="0" rtl="0" algn="l">
              <a:lnSpc>
                <a:spcPct val="100000"/>
              </a:lnSpc>
              <a:spcBef>
                <a:spcPts val="0"/>
              </a:spcBef>
              <a:spcAft>
                <a:spcPts val="0"/>
              </a:spcAft>
              <a:buNone/>
            </a:pPr>
            <a:r>
              <a:rPr lang="en" sz="1800">
                <a:latin typeface="Proxima Nova"/>
                <a:ea typeface="Proxima Nova"/>
                <a:cs typeface="Proxima Nova"/>
                <a:sym typeface="Proxima Nova"/>
              </a:rPr>
              <a:t>“A person noted for feats of courage or nobility of purpose…”</a:t>
            </a:r>
            <a:endParaRPr sz="18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800">
              <a:latin typeface="Proxima Nova"/>
              <a:ea typeface="Proxima Nova"/>
              <a:cs typeface="Proxima Nova"/>
              <a:sym typeface="Proxima Nova"/>
            </a:endParaRPr>
          </a:p>
          <a:p>
            <a:pPr indent="0" lvl="0" marL="0" rtl="0" algn="l">
              <a:lnSpc>
                <a:spcPct val="100000"/>
              </a:lnSpc>
              <a:spcBef>
                <a:spcPts val="0"/>
              </a:spcBef>
              <a:spcAft>
                <a:spcPts val="0"/>
              </a:spcAft>
              <a:buNone/>
            </a:pPr>
            <a:r>
              <a:rPr lang="en" sz="1100">
                <a:latin typeface="Proxima Nova"/>
                <a:ea typeface="Proxima Nova"/>
                <a:cs typeface="Proxima Nova"/>
                <a:sym typeface="Proxima Nova"/>
              </a:rPr>
              <a:t>-</a:t>
            </a:r>
            <a:r>
              <a:rPr i="1" lang="en" sz="1100">
                <a:latin typeface="Proxima Nova"/>
                <a:ea typeface="Proxima Nova"/>
                <a:cs typeface="Proxima Nova"/>
                <a:sym typeface="Proxima Nova"/>
              </a:rPr>
              <a:t>American Heritage Dictionary.</a:t>
            </a:r>
            <a:endParaRPr i="1" sz="1100">
              <a:latin typeface="Proxima Nova"/>
              <a:ea typeface="Proxima Nova"/>
              <a:cs typeface="Proxima Nova"/>
              <a:sym typeface="Proxima Nova"/>
            </a:endParaRPr>
          </a:p>
        </p:txBody>
      </p:sp>
      <p:sp>
        <p:nvSpPr>
          <p:cNvPr id="128" name="Google Shape;12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9" name="Google Shape;129;p18"/>
          <p:cNvSpPr txBox="1"/>
          <p:nvPr/>
        </p:nvSpPr>
        <p:spPr>
          <a:xfrm>
            <a:off x="-185579" y="-67285"/>
            <a:ext cx="2708700" cy="12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600">
                <a:solidFill>
                  <a:schemeClr val="lt1"/>
                </a:solidFill>
                <a:latin typeface="Oswald"/>
                <a:ea typeface="Oswald"/>
                <a:cs typeface="Oswald"/>
                <a:sym typeface="Oswald"/>
              </a:rPr>
              <a:t>HERO</a:t>
            </a:r>
            <a:endParaRPr sz="9600">
              <a:solidFill>
                <a:schemeClr val="lt1"/>
              </a:solidFill>
              <a:latin typeface="Oswald"/>
              <a:ea typeface="Oswald"/>
              <a:cs typeface="Oswald"/>
              <a:sym typeface="Oswald"/>
            </a:endParaRPr>
          </a:p>
        </p:txBody>
      </p:sp>
      <p:pic>
        <p:nvPicPr>
          <p:cNvPr id="130" name="Google Shape;130;p18"/>
          <p:cNvPicPr preferRelativeResize="0"/>
          <p:nvPr/>
        </p:nvPicPr>
        <p:blipFill>
          <a:blip r:embed="rId3">
            <a:alphaModFix/>
          </a:blip>
          <a:stretch>
            <a:fillRect/>
          </a:stretch>
        </p:blipFill>
        <p:spPr>
          <a:xfrm>
            <a:off x="6691900" y="2700290"/>
            <a:ext cx="2122050" cy="2122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9"/>
          <p:cNvPicPr preferRelativeResize="0"/>
          <p:nvPr/>
        </p:nvPicPr>
        <p:blipFill>
          <a:blip r:embed="rId3">
            <a:alphaModFix/>
          </a:blip>
          <a:stretch>
            <a:fillRect/>
          </a:stretch>
        </p:blipFill>
        <p:spPr>
          <a:xfrm>
            <a:off x="3148150" y="1351909"/>
            <a:ext cx="5995852" cy="4082575"/>
          </a:xfrm>
          <a:prstGeom prst="rect">
            <a:avLst/>
          </a:prstGeom>
          <a:noFill/>
          <a:ln>
            <a:noFill/>
          </a:ln>
        </p:spPr>
      </p:pic>
      <p:sp>
        <p:nvSpPr>
          <p:cNvPr id="136" name="Google Shape;136;p19"/>
          <p:cNvSpPr/>
          <p:nvPr/>
        </p:nvSpPr>
        <p:spPr>
          <a:xfrm>
            <a:off x="5088600" y="0"/>
            <a:ext cx="4055400" cy="2532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a:off x="0" y="0"/>
            <a:ext cx="5088600" cy="5168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txBox="1"/>
          <p:nvPr/>
        </p:nvSpPr>
        <p:spPr>
          <a:xfrm>
            <a:off x="5377386" y="499227"/>
            <a:ext cx="2782500" cy="2092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900">
                <a:latin typeface="Proxima Nova"/>
                <a:ea typeface="Proxima Nova"/>
                <a:cs typeface="Proxima Nova"/>
                <a:sym typeface="Proxima Nova"/>
              </a:rPr>
              <a:t>From City Rocks to its presence at Pride Parades, </a:t>
            </a:r>
            <a:endParaRPr sz="900">
              <a:latin typeface="Proxima Nova"/>
              <a:ea typeface="Proxima Nova"/>
              <a:cs typeface="Proxima Nova"/>
              <a:sym typeface="Proxima Nova"/>
            </a:endParaRPr>
          </a:p>
          <a:p>
            <a:pPr indent="0" lvl="0" marL="0" rtl="0" algn="l">
              <a:lnSpc>
                <a:spcPct val="100000"/>
              </a:lnSpc>
              <a:spcBef>
                <a:spcPts val="0"/>
              </a:spcBef>
              <a:spcAft>
                <a:spcPts val="0"/>
              </a:spcAft>
              <a:buNone/>
            </a:pPr>
            <a:r>
              <a:rPr lang="en" sz="900">
                <a:latin typeface="Proxima Nova"/>
                <a:ea typeface="Proxima Nova"/>
                <a:cs typeface="Proxima Nova"/>
                <a:sym typeface="Proxima Nova"/>
              </a:rPr>
              <a:t>Brooklyn Boulders is courageous in its noble + community-driven pursuits.</a:t>
            </a:r>
            <a:endParaRPr sz="9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900">
              <a:latin typeface="Proxima Nova"/>
              <a:ea typeface="Proxima Nova"/>
              <a:cs typeface="Proxima Nova"/>
              <a:sym typeface="Proxima Nova"/>
            </a:endParaRPr>
          </a:p>
          <a:p>
            <a:pPr indent="0" lvl="0" marL="0" rtl="0" algn="l">
              <a:lnSpc>
                <a:spcPct val="100000"/>
              </a:lnSpc>
              <a:spcBef>
                <a:spcPts val="0"/>
              </a:spcBef>
              <a:spcAft>
                <a:spcPts val="0"/>
              </a:spcAft>
              <a:buNone/>
            </a:pPr>
            <a:r>
              <a:rPr lang="en" sz="900">
                <a:latin typeface="Proxima Nova"/>
                <a:ea typeface="Proxima Nova"/>
                <a:cs typeface="Proxima Nova"/>
                <a:sym typeface="Proxima Nova"/>
              </a:rPr>
              <a:t>Brooklyn Boulders is a state of mind, it is a purpose. It is bigger than branding.</a:t>
            </a:r>
            <a:endParaRPr sz="9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900">
              <a:latin typeface="Proxima Nova"/>
              <a:ea typeface="Proxima Nova"/>
              <a:cs typeface="Proxima Nova"/>
              <a:sym typeface="Proxima Nova"/>
            </a:endParaRPr>
          </a:p>
          <a:p>
            <a:pPr indent="0" lvl="0" marL="0" rtl="0" algn="l">
              <a:lnSpc>
                <a:spcPct val="100000"/>
              </a:lnSpc>
              <a:spcBef>
                <a:spcPts val="0"/>
              </a:spcBef>
              <a:spcAft>
                <a:spcPts val="0"/>
              </a:spcAft>
              <a:buNone/>
            </a:pPr>
            <a:r>
              <a:rPr lang="en" sz="900">
                <a:latin typeface="Proxima Nova"/>
                <a:ea typeface="Proxima Nova"/>
                <a:cs typeface="Proxima Nova"/>
                <a:sym typeface="Proxima Nova"/>
              </a:rPr>
              <a:t>Like Nike, Brooklyn Boulders is a lifestyle.</a:t>
            </a:r>
            <a:endParaRPr sz="900">
              <a:latin typeface="Proxima Nova"/>
              <a:ea typeface="Proxima Nova"/>
              <a:cs typeface="Proxima Nova"/>
              <a:sym typeface="Proxima Nova"/>
            </a:endParaRPr>
          </a:p>
        </p:txBody>
      </p:sp>
      <p:sp>
        <p:nvSpPr>
          <p:cNvPr id="139" name="Google Shape;13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0" name="Google Shape;140;p19"/>
          <p:cNvSpPr txBox="1"/>
          <p:nvPr/>
        </p:nvSpPr>
        <p:spPr>
          <a:xfrm>
            <a:off x="-180000" y="-186750"/>
            <a:ext cx="5088600" cy="4333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BROOKLYN BOULDERS  </a:t>
            </a:r>
            <a:endParaRPr sz="9600">
              <a:solidFill>
                <a:srgbClr val="FFFFFF"/>
              </a:solidFill>
              <a:latin typeface="Oswald"/>
              <a:ea typeface="Oswald"/>
              <a:cs typeface="Oswald"/>
              <a:sym typeface="Oswald"/>
            </a:endParaRPr>
          </a:p>
          <a:p>
            <a:pPr indent="0" lvl="0" marL="0" rtl="0" algn="l">
              <a:lnSpc>
                <a:spcPct val="100000"/>
              </a:lnSpc>
              <a:spcBef>
                <a:spcPts val="0"/>
              </a:spcBef>
              <a:spcAft>
                <a:spcPts val="0"/>
              </a:spcAft>
              <a:buNone/>
            </a:pPr>
            <a:r>
              <a:rPr lang="en" sz="9600">
                <a:solidFill>
                  <a:srgbClr val="FFFFFF"/>
                </a:solidFill>
                <a:latin typeface="Oswald"/>
                <a:ea typeface="Oswald"/>
                <a:cs typeface="Oswald"/>
                <a:sym typeface="Oswald"/>
              </a:rPr>
              <a:t>IS </a:t>
            </a:r>
            <a:r>
              <a:rPr lang="en" sz="9600">
                <a:solidFill>
                  <a:srgbClr val="FFFFFF"/>
                </a:solidFill>
                <a:latin typeface="Oswald"/>
                <a:ea typeface="Oswald"/>
                <a:cs typeface="Oswald"/>
                <a:sym typeface="Oswald"/>
              </a:rPr>
              <a:t>HEROIC</a:t>
            </a:r>
            <a:endParaRPr sz="9600">
              <a:solidFill>
                <a:srgbClr val="FFFFFF"/>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nvSpPr>
        <p:spPr>
          <a:xfrm>
            <a:off x="1748250" y="3266100"/>
            <a:ext cx="5647500" cy="12135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900">
                <a:latin typeface="Proxima Nova"/>
                <a:ea typeface="Proxima Nova"/>
                <a:cs typeface="Proxima Nova"/>
                <a:sym typeface="Proxima Nova"/>
              </a:rPr>
              <a:t>From single-mothers whose battleground is the boardroom, to college kids searching for their true-selves, to lower-income families who work harder than people who have more… Brooklyn Boulders’ inclusive + purpose-driven messages of community, social-activism, and affordable rates allow everyone to discover </a:t>
            </a:r>
            <a:endParaRPr sz="900">
              <a:latin typeface="Proxima Nova"/>
              <a:ea typeface="Proxima Nova"/>
              <a:cs typeface="Proxima Nova"/>
              <a:sym typeface="Proxima Nova"/>
            </a:endParaRPr>
          </a:p>
          <a:p>
            <a:pPr indent="0" lvl="0" marL="0" rtl="0" algn="ctr">
              <a:lnSpc>
                <a:spcPct val="150000"/>
              </a:lnSpc>
              <a:spcBef>
                <a:spcPts val="0"/>
              </a:spcBef>
              <a:spcAft>
                <a:spcPts val="0"/>
              </a:spcAft>
              <a:buNone/>
            </a:pPr>
            <a:r>
              <a:rPr lang="en" sz="900">
                <a:latin typeface="Proxima Nova"/>
                <a:ea typeface="Proxima Nova"/>
                <a:cs typeface="Proxima Nova"/>
                <a:sym typeface="Proxima Nova"/>
              </a:rPr>
              <a:t>and develop heroic qualities.</a:t>
            </a:r>
            <a:endParaRPr sz="900">
              <a:latin typeface="Proxima Nova"/>
              <a:ea typeface="Proxima Nova"/>
              <a:cs typeface="Proxima Nova"/>
              <a:sym typeface="Proxima Nova"/>
            </a:endParaRPr>
          </a:p>
        </p:txBody>
      </p:sp>
      <p:sp>
        <p:nvSpPr>
          <p:cNvPr id="146" name="Google Shape;14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7" name="Google Shape;147;p20"/>
          <p:cNvPicPr preferRelativeResize="0"/>
          <p:nvPr/>
        </p:nvPicPr>
        <p:blipFill>
          <a:blip r:embed="rId3">
            <a:alphaModFix/>
          </a:blip>
          <a:stretch>
            <a:fillRect/>
          </a:stretch>
        </p:blipFill>
        <p:spPr>
          <a:xfrm>
            <a:off x="2792288" y="1840299"/>
            <a:ext cx="891507" cy="891531"/>
          </a:xfrm>
          <a:prstGeom prst="rect">
            <a:avLst/>
          </a:prstGeom>
          <a:noFill/>
          <a:ln>
            <a:noFill/>
          </a:ln>
        </p:spPr>
      </p:pic>
      <p:pic>
        <p:nvPicPr>
          <p:cNvPr id="148" name="Google Shape;148;p20"/>
          <p:cNvPicPr preferRelativeResize="0"/>
          <p:nvPr/>
        </p:nvPicPr>
        <p:blipFill>
          <a:blip r:embed="rId4">
            <a:alphaModFix/>
          </a:blip>
          <a:stretch>
            <a:fillRect/>
          </a:stretch>
        </p:blipFill>
        <p:spPr>
          <a:xfrm>
            <a:off x="4006021" y="1791828"/>
            <a:ext cx="988446" cy="988476"/>
          </a:xfrm>
          <a:prstGeom prst="rect">
            <a:avLst/>
          </a:prstGeom>
          <a:noFill/>
          <a:ln>
            <a:noFill/>
          </a:ln>
        </p:spPr>
      </p:pic>
      <p:pic>
        <p:nvPicPr>
          <p:cNvPr id="149" name="Google Shape;149;p20"/>
          <p:cNvPicPr preferRelativeResize="0"/>
          <p:nvPr/>
        </p:nvPicPr>
        <p:blipFill>
          <a:blip r:embed="rId5">
            <a:alphaModFix/>
          </a:blip>
          <a:stretch>
            <a:fillRect/>
          </a:stretch>
        </p:blipFill>
        <p:spPr>
          <a:xfrm flipH="1">
            <a:off x="5363267" y="1791828"/>
            <a:ext cx="988446" cy="988476"/>
          </a:xfrm>
          <a:prstGeom prst="rect">
            <a:avLst/>
          </a:prstGeom>
          <a:noFill/>
          <a:ln>
            <a:noFill/>
          </a:ln>
        </p:spPr>
      </p:pic>
      <p:sp>
        <p:nvSpPr>
          <p:cNvPr id="150" name="Google Shape;150;p20"/>
          <p:cNvSpPr txBox="1"/>
          <p:nvPr/>
        </p:nvSpPr>
        <p:spPr>
          <a:xfrm>
            <a:off x="2675855" y="778300"/>
            <a:ext cx="3792300" cy="451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800">
                <a:latin typeface="Oswald"/>
                <a:ea typeface="Oswald"/>
                <a:cs typeface="Oswald"/>
                <a:sym typeface="Oswald"/>
              </a:rPr>
              <a:t>BROOKLYN BOULDERS MAKES HEROES</a:t>
            </a:r>
            <a:endParaRPr sz="1800">
              <a:latin typeface="Oswald"/>
              <a:ea typeface="Oswald"/>
              <a:cs typeface="Oswald"/>
              <a:sym typeface="Oswald"/>
            </a:endParaRPr>
          </a:p>
          <a:p>
            <a:pPr indent="0" lvl="0" marL="0" rtl="0" algn="ctr">
              <a:lnSpc>
                <a:spcPct val="150000"/>
              </a:lnSpc>
              <a:spcBef>
                <a:spcPts val="0"/>
              </a:spcBef>
              <a:spcAft>
                <a:spcPts val="0"/>
              </a:spcAft>
              <a:buNone/>
            </a:pPr>
            <a:r>
              <a:t/>
            </a:r>
            <a:endParaRPr sz="1800">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nvSpPr>
        <p:spPr>
          <a:xfrm>
            <a:off x="1335875" y="2136350"/>
            <a:ext cx="6599400" cy="2832900"/>
          </a:xfrm>
          <a:prstGeom prst="rect">
            <a:avLst/>
          </a:prstGeom>
          <a:noFill/>
          <a:ln>
            <a:noFill/>
          </a:ln>
        </p:spPr>
        <p:txBody>
          <a:bodyPr anchorCtr="0" anchor="ctr" bIns="91425" lIns="91425" spcFirstLastPara="1" rIns="91425" wrap="square" tIns="91425">
            <a:noAutofit/>
          </a:bodyPr>
          <a:lstStyle/>
          <a:p>
            <a:pPr indent="-285750" lvl="0" marL="457200" rtl="0" algn="l">
              <a:lnSpc>
                <a:spcPct val="150000"/>
              </a:lnSpc>
              <a:spcBef>
                <a:spcPts val="0"/>
              </a:spcBef>
              <a:spcAft>
                <a:spcPts val="0"/>
              </a:spcAft>
              <a:buSzPts val="900"/>
              <a:buFont typeface="Proxima Nova"/>
              <a:buChar char="●"/>
            </a:pPr>
            <a:r>
              <a:rPr lang="en" sz="900">
                <a:latin typeface="Proxima Nova"/>
                <a:ea typeface="Proxima Nova"/>
                <a:cs typeface="Proxima Nova"/>
                <a:sym typeface="Proxima Nova"/>
              </a:rPr>
              <a:t>Create a heroic narrative using a member-focused video series.</a:t>
            </a:r>
            <a:br>
              <a:rPr lang="en" sz="900">
                <a:latin typeface="Proxima Nova"/>
                <a:ea typeface="Proxima Nova"/>
                <a:cs typeface="Proxima Nova"/>
                <a:sym typeface="Proxima Nova"/>
              </a:rPr>
            </a:br>
            <a:endParaRPr sz="900">
              <a:latin typeface="Proxima Nova"/>
              <a:ea typeface="Proxima Nova"/>
              <a:cs typeface="Proxima Nova"/>
              <a:sym typeface="Proxima Nova"/>
            </a:endParaRPr>
          </a:p>
          <a:p>
            <a:pPr indent="-285750" lvl="0" marL="457200" rtl="0" algn="l">
              <a:lnSpc>
                <a:spcPct val="150000"/>
              </a:lnSpc>
              <a:spcBef>
                <a:spcPts val="0"/>
              </a:spcBef>
              <a:spcAft>
                <a:spcPts val="0"/>
              </a:spcAft>
              <a:buSzPts val="900"/>
              <a:buFont typeface="Proxima Nova"/>
              <a:buChar char="●"/>
            </a:pPr>
            <a:r>
              <a:rPr lang="en" sz="900">
                <a:solidFill>
                  <a:schemeClr val="dk1"/>
                </a:solidFill>
                <a:latin typeface="Proxima Nova"/>
                <a:ea typeface="Proxima Nova"/>
                <a:cs typeface="Proxima Nova"/>
                <a:sym typeface="Proxima Nova"/>
              </a:rPr>
              <a:t>Extend the narrative with</a:t>
            </a:r>
            <a:r>
              <a:rPr lang="en" sz="900">
                <a:latin typeface="Proxima Nova"/>
                <a:ea typeface="Proxima Nova"/>
                <a:cs typeface="Proxima Nova"/>
                <a:sym typeface="Proxima Nova"/>
              </a:rPr>
              <a:t> social content, news stories, and digital and traditional advertising opportunities.</a:t>
            </a:r>
            <a:br>
              <a:rPr lang="en" sz="900">
                <a:latin typeface="Proxima Nova"/>
                <a:ea typeface="Proxima Nova"/>
                <a:cs typeface="Proxima Nova"/>
                <a:sym typeface="Proxima Nova"/>
              </a:rPr>
            </a:br>
            <a:endParaRPr sz="900">
              <a:latin typeface="Proxima Nova"/>
              <a:ea typeface="Proxima Nova"/>
              <a:cs typeface="Proxima Nova"/>
              <a:sym typeface="Proxima Nova"/>
            </a:endParaRPr>
          </a:p>
          <a:p>
            <a:pPr indent="-285750" lvl="0" marL="457200" rtl="0" algn="l">
              <a:lnSpc>
                <a:spcPct val="150000"/>
              </a:lnSpc>
              <a:spcBef>
                <a:spcPts val="0"/>
              </a:spcBef>
              <a:spcAft>
                <a:spcPts val="0"/>
              </a:spcAft>
              <a:buSzPts val="900"/>
              <a:buFont typeface="Proxima Nova"/>
              <a:buChar char="●"/>
            </a:pPr>
            <a:r>
              <a:rPr lang="en" sz="900">
                <a:latin typeface="Proxima Nova"/>
                <a:ea typeface="Proxima Nova"/>
                <a:cs typeface="Proxima Nova"/>
                <a:sym typeface="Proxima Nova"/>
              </a:rPr>
              <a:t>Our strategy becomes experiential via merchandise, events, and eventually interfacility competition.</a:t>
            </a:r>
            <a:br>
              <a:rPr lang="en" sz="900">
                <a:latin typeface="Proxima Nova"/>
                <a:ea typeface="Proxima Nova"/>
                <a:cs typeface="Proxima Nova"/>
                <a:sym typeface="Proxima Nova"/>
              </a:rPr>
            </a:br>
            <a:endParaRPr sz="900">
              <a:latin typeface="Proxima Nova"/>
              <a:ea typeface="Proxima Nova"/>
              <a:cs typeface="Proxima Nova"/>
              <a:sym typeface="Proxima Nova"/>
            </a:endParaRPr>
          </a:p>
          <a:p>
            <a:pPr indent="-285750" lvl="0" marL="457200" rtl="0" algn="l">
              <a:lnSpc>
                <a:spcPct val="150000"/>
              </a:lnSpc>
              <a:spcBef>
                <a:spcPts val="0"/>
              </a:spcBef>
              <a:spcAft>
                <a:spcPts val="0"/>
              </a:spcAft>
              <a:buSzPts val="900"/>
              <a:buFont typeface="Proxima Nova"/>
              <a:buChar char="●"/>
            </a:pPr>
            <a:r>
              <a:rPr lang="en" sz="900">
                <a:latin typeface="Proxima Nova"/>
                <a:ea typeface="Proxima Nova"/>
                <a:cs typeface="Proxima Nova"/>
                <a:sym typeface="Proxima Nova"/>
              </a:rPr>
              <a:t>The groundwork for that future is built by heroic archetypes.</a:t>
            </a:r>
            <a:endParaRPr sz="900">
              <a:latin typeface="Proxima Nova"/>
              <a:ea typeface="Proxima Nova"/>
              <a:cs typeface="Proxima Nova"/>
              <a:sym typeface="Proxima Nova"/>
            </a:endParaRPr>
          </a:p>
        </p:txBody>
      </p:sp>
      <p:sp>
        <p:nvSpPr>
          <p:cNvPr id="156" name="Google Shape;15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7" name="Google Shape;157;p21"/>
          <p:cNvSpPr txBox="1"/>
          <p:nvPr/>
        </p:nvSpPr>
        <p:spPr>
          <a:xfrm>
            <a:off x="877275" y="1565500"/>
            <a:ext cx="7343400" cy="451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chemeClr val="dk1"/>
                </a:solidFill>
                <a:latin typeface="Oswald"/>
                <a:ea typeface="Oswald"/>
                <a:cs typeface="Oswald"/>
                <a:sym typeface="Oswald"/>
              </a:rPr>
              <a:t>Tell our Members’ Stories of Everyday Heroics &amp; How BKB Fortifies Them.</a:t>
            </a:r>
            <a:endParaRPr>
              <a:solidFill>
                <a:schemeClr val="dk1"/>
              </a:solidFill>
              <a:latin typeface="Oswald"/>
              <a:ea typeface="Oswald"/>
              <a:cs typeface="Oswald"/>
              <a:sym typeface="Oswald"/>
            </a:endParaRPr>
          </a:p>
        </p:txBody>
      </p:sp>
      <p:sp>
        <p:nvSpPr>
          <p:cNvPr id="158" name="Google Shape;158;p21"/>
          <p:cNvSpPr txBox="1"/>
          <p:nvPr/>
        </p:nvSpPr>
        <p:spPr>
          <a:xfrm>
            <a:off x="3231013" y="794300"/>
            <a:ext cx="2682000" cy="451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800">
                <a:latin typeface="Oswald"/>
                <a:ea typeface="Oswald"/>
                <a:cs typeface="Oswald"/>
                <a:sym typeface="Oswald"/>
              </a:rPr>
              <a:t>OUR STRATEGY:</a:t>
            </a:r>
            <a:endParaRPr sz="1800">
              <a:latin typeface="Oswald"/>
              <a:ea typeface="Oswald"/>
              <a:cs typeface="Oswald"/>
              <a:sym typeface="Oswald"/>
            </a:endParaRPr>
          </a:p>
          <a:p>
            <a:pPr indent="0" lvl="0" marL="0" rtl="0" algn="ctr">
              <a:lnSpc>
                <a:spcPct val="150000"/>
              </a:lnSpc>
              <a:spcBef>
                <a:spcPts val="0"/>
              </a:spcBef>
              <a:spcAft>
                <a:spcPts val="0"/>
              </a:spcAft>
              <a:buNone/>
            </a:pPr>
            <a:r>
              <a:t/>
            </a:r>
            <a:endParaRPr sz="180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