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和日期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b="1" sz="3060"/>
            </a:lvl1pPr>
          </a:lstStyle>
          <a:p>
            <a:pPr/>
            <a:r>
              <a:t>作者和日期</a:t>
            </a:r>
          </a:p>
        </p:txBody>
      </p:sp>
      <p:sp>
        <p:nvSpPr>
          <p:cNvPr id="12" name="演示文稿标题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演示文稿标题</a:t>
            </a:r>
          </a:p>
        </p:txBody>
      </p:sp>
      <p:sp>
        <p:nvSpPr>
          <p:cNvPr id="13" name="正文级别 1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演示文稿副标题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幻灯片编号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说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正文级别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说明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显著事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事实信息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事实信息</a:t>
            </a:r>
          </a:p>
        </p:txBody>
      </p:sp>
      <p:sp>
        <p:nvSpPr>
          <p:cNvPr id="107" name="正文级别 1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属性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b="1" sz="3060"/>
            </a:lvl1pPr>
          </a:lstStyle>
          <a:p>
            <a:pPr/>
            <a:r>
              <a:t>属性</a:t>
            </a:r>
          </a:p>
        </p:txBody>
      </p:sp>
      <p:sp>
        <p:nvSpPr>
          <p:cNvPr id="116" name="正文级别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“著名引文”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生长在岩石之间的野生植物的特写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乌云下的大岩层，前景是一条土路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生长在熔岩岩石之间的野生植物的特写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被绿色岩石景观环绕的瀑布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绿色丘陵景观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演示文稿标题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演示文稿标题</a:t>
            </a:r>
          </a:p>
        </p:txBody>
      </p:sp>
      <p:sp>
        <p:nvSpPr>
          <p:cNvPr id="23" name="作者和日期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b="1" sz="3060"/>
            </a:lvl1pPr>
          </a:lstStyle>
          <a:p>
            <a:pPr/>
            <a:r>
              <a:t>作者和日期</a:t>
            </a:r>
          </a:p>
        </p:txBody>
      </p:sp>
      <p:sp>
        <p:nvSpPr>
          <p:cNvPr id="24" name="正文级别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演示文稿副标题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照片（备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幻灯片标题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幻灯片标题</a:t>
            </a:r>
          </a:p>
        </p:txBody>
      </p:sp>
      <p:sp>
        <p:nvSpPr>
          <p:cNvPr id="33" name="正文级别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幻灯片副标题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苔藓覆盖的岩石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幻灯片编号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灯片标题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幻灯片标题</a:t>
            </a:r>
          </a:p>
        </p:txBody>
      </p:sp>
      <p:sp>
        <p:nvSpPr>
          <p:cNvPr id="43" name="幻灯片副标题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幻灯片副标题</a:t>
            </a:r>
          </a:p>
        </p:txBody>
      </p:sp>
      <p:sp>
        <p:nvSpPr>
          <p:cNvPr id="44" name="正文级别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幻灯片项目符号文本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正文级别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幻灯片项目符号文本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灯片标题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幻灯片标题</a:t>
            </a:r>
          </a:p>
        </p:txBody>
      </p:sp>
      <p:sp>
        <p:nvSpPr>
          <p:cNvPr id="61" name="幻灯片副标题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幻灯片副标题</a:t>
            </a:r>
          </a:p>
        </p:txBody>
      </p:sp>
      <p:sp>
        <p:nvSpPr>
          <p:cNvPr id="62" name="正文级别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幻灯片项目符号文本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乌云下的大岩层，前景是一条土路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章节标题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章节标题</a:t>
            </a:r>
          </a:p>
        </p:txBody>
      </p:sp>
      <p:sp>
        <p:nvSpPr>
          <p:cNvPr id="72" name="幻灯片编号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幻灯片标题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幻灯片标题</a:t>
            </a:r>
          </a:p>
        </p:txBody>
      </p:sp>
      <p:sp>
        <p:nvSpPr>
          <p:cNvPr id="80" name="幻灯片副标题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幻灯片副标题</a:t>
            </a:r>
          </a:p>
        </p:txBody>
      </p:sp>
      <p:sp>
        <p:nvSpPr>
          <p:cNvPr id="8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议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议程标题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议程标题</a:t>
            </a:r>
          </a:p>
        </p:txBody>
      </p:sp>
      <p:sp>
        <p:nvSpPr>
          <p:cNvPr id="89" name="议程副标题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 sz="4840"/>
            </a:lvl1pPr>
          </a:lstStyle>
          <a:p>
            <a:pPr/>
            <a:r>
              <a:t>议程副标题</a:t>
            </a:r>
          </a:p>
        </p:txBody>
      </p:sp>
      <p:sp>
        <p:nvSpPr>
          <p:cNvPr id="90" name="正文级别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议程主题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幻灯片标题</a:t>
            </a:r>
          </a:p>
        </p:txBody>
      </p:sp>
      <p:sp>
        <p:nvSpPr>
          <p:cNvPr id="3" name="正文级别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幻灯片项目符号文本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幻灯片编号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video" Target="../media/media1.mp4"/><Relationship Id="rId6" Type="http://schemas.microsoft.com/office/2007/relationships/media" Target="../media/media1.mp4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Unknown-7.jpg" descr="Unknown-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331669" y="-5334000"/>
            <a:ext cx="13720662" cy="2438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deng.png" descr="deng.png"/>
          <p:cNvPicPr>
            <a:picLocks noChangeAspect="1"/>
          </p:cNvPicPr>
          <p:nvPr/>
        </p:nvPicPr>
        <p:blipFill>
          <a:blip r:embed="rId3">
            <a:alphaModFix amt="36394"/>
            <a:extLst/>
          </a:blip>
          <a:stretch>
            <a:fillRect/>
          </a:stretch>
        </p:blipFill>
        <p:spPr>
          <a:xfrm>
            <a:off x="20512908" y="11733012"/>
            <a:ext cx="3373281" cy="2267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182771683177717_.pic.jpg" descr="182771683177717_.pic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7371" y="1289359"/>
            <a:ext cx="14248916" cy="1007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Captive.mp4" descr="Captive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1569662" y="2639722"/>
            <a:ext cx="9302563" cy="523269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矩形"/>
          <p:cNvSpPr/>
          <p:nvPr/>
        </p:nvSpPr>
        <p:spPr>
          <a:xfrm>
            <a:off x="16303157" y="3173557"/>
            <a:ext cx="5676920" cy="4837475"/>
          </a:xfrm>
          <a:prstGeom prst="rect">
            <a:avLst/>
          </a:prstGeom>
          <a:solidFill>
            <a:srgbClr val="FF0900">
              <a:alpha val="3992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6" name="矩形"/>
          <p:cNvSpPr/>
          <p:nvPr/>
        </p:nvSpPr>
        <p:spPr>
          <a:xfrm>
            <a:off x="10383903" y="3173558"/>
            <a:ext cx="5903760" cy="4837474"/>
          </a:xfrm>
          <a:prstGeom prst="rect">
            <a:avLst/>
          </a:prstGeom>
          <a:solidFill>
            <a:srgbClr val="00027C">
              <a:alpha val="8511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7" name="图像" descr="图像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651828" y="3549894"/>
            <a:ext cx="3373281" cy="3770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图像" descr="图像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51828" y="7848049"/>
            <a:ext cx="3373281" cy="2440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图像" descr="图像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5064839" y="9807614"/>
            <a:ext cx="1585491" cy="4699847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ANAGLYPH"/>
          <p:cNvSpPr txBox="1"/>
          <p:nvPr/>
        </p:nvSpPr>
        <p:spPr>
          <a:xfrm>
            <a:off x="2902860" y="2312713"/>
            <a:ext cx="287121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434343"/>
                </a:solidFill>
              </a:defRPr>
            </a:lvl1pPr>
          </a:lstStyle>
          <a:p>
            <a:pPr/>
            <a:r>
              <a:t>ANAGLYPH</a:t>
            </a:r>
          </a:p>
        </p:txBody>
      </p:sp>
      <p:sp>
        <p:nvSpPr>
          <p:cNvPr id="161" name="OVERLAP BLUE AND RED ANIMATION PART…"/>
          <p:cNvSpPr txBox="1"/>
          <p:nvPr/>
        </p:nvSpPr>
        <p:spPr>
          <a:xfrm>
            <a:off x="9735354" y="10482147"/>
            <a:ext cx="12772950" cy="193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300"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</a:p>
          <a:p>
            <a:pPr>
              <a:defRPr>
                <a:solidFill>
                  <a:srgbClr val="434343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t>OVERLAP BLUE AND RED ANIMATION PART</a:t>
            </a:r>
          </a:p>
          <a:p>
            <a:pPr algn="l" defTabSz="457200">
              <a:spcBef>
                <a:spcPts val="1300"/>
              </a:spcBef>
              <a:defRPr>
                <a:solidFill>
                  <a:srgbClr val="434343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t>Contrasting Superficial Manifestations and Internal States in Animal Stereotypic Behavior</a:t>
            </a:r>
          </a:p>
        </p:txBody>
      </p:sp>
      <p:sp>
        <p:nvSpPr>
          <p:cNvPr id="162" name="圆形"/>
          <p:cNvSpPr/>
          <p:nvPr/>
        </p:nvSpPr>
        <p:spPr>
          <a:xfrm>
            <a:off x="8334409" y="6497329"/>
            <a:ext cx="323457" cy="3234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3" name="圆形"/>
          <p:cNvSpPr/>
          <p:nvPr/>
        </p:nvSpPr>
        <p:spPr>
          <a:xfrm>
            <a:off x="7649207" y="6497329"/>
            <a:ext cx="323457" cy="3234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4" name="圆形"/>
          <p:cNvSpPr/>
          <p:nvPr/>
        </p:nvSpPr>
        <p:spPr>
          <a:xfrm>
            <a:off x="6929130" y="6497329"/>
            <a:ext cx="323458" cy="323457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5" name="箭头"/>
          <p:cNvSpPr/>
          <p:nvPr/>
        </p:nvSpPr>
        <p:spPr>
          <a:xfrm>
            <a:off x="9019611" y="6304475"/>
            <a:ext cx="803232" cy="709166"/>
          </a:xfrm>
          <a:prstGeom prst="rightArrow">
            <a:avLst>
              <a:gd name="adj1" fmla="val 32000"/>
              <a:gd name="adj2" fmla="val 72489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62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