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8288000" cy="10287000"/>
  <p:notesSz cx="6858000" cy="9144000"/>
  <p:embeddedFontLst>
    <p:embeddedFont>
      <p:font typeface="Arial MT Pro Bold" charset="1" panose="020B0802020202020204"/>
      <p:regular r:id="rId18"/>
    </p:embeddedFont>
    <p:embeddedFont>
      <p:font typeface="Arial MT Pro" charset="1" panose="020B0502020202020204"/>
      <p:regular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fonts/font18.fntdata" Type="http://schemas.openxmlformats.org/officeDocument/2006/relationships/font"/><Relationship Id="rId19" Target="fonts/font19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1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24.png" Type="http://schemas.openxmlformats.org/officeDocument/2006/relationships/image"/><Relationship Id="rId5" Target="../media/image25.svg" Type="http://schemas.openxmlformats.org/officeDocument/2006/relationships/image"/><Relationship Id="rId6" Target="../media/image26.png" Type="http://schemas.openxmlformats.org/officeDocument/2006/relationships/image"/><Relationship Id="rId7" Target="../media/image27.svg" Type="http://schemas.openxmlformats.org/officeDocument/2006/relationships/image"/><Relationship Id="rId8" Target="../media/image16.png" Type="http://schemas.openxmlformats.org/officeDocument/2006/relationships/image"/><Relationship Id="rId9" Target="../media/image17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1.png" Type="http://schemas.openxmlformats.org/officeDocument/2006/relationships/image"/><Relationship Id="rId2" Target="../media/image12.png" Type="http://schemas.openxmlformats.org/officeDocument/2006/relationships/image"/><Relationship Id="rId3" Target="../media/image13.svg" Type="http://schemas.openxmlformats.org/officeDocument/2006/relationships/image"/><Relationship Id="rId4" Target="../media/image42.png" Type="http://schemas.openxmlformats.org/officeDocument/2006/relationships/image"/><Relationship Id="rId5" Target="../media/image43.svg" Type="http://schemas.openxmlformats.org/officeDocument/2006/relationships/image"/><Relationship Id="rId6" Target="../media/image44.png" Type="http://schemas.openxmlformats.org/officeDocument/2006/relationships/image"/><Relationship Id="rId7" Target="../media/image45.svg" Type="http://schemas.openxmlformats.org/officeDocument/2006/relationships/image"/><Relationship Id="rId8" Target="../media/image16.png" Type="http://schemas.openxmlformats.org/officeDocument/2006/relationships/image"/><Relationship Id="rId9" Target="../media/image17.sv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40.png" Type="http://schemas.openxmlformats.org/officeDocument/2006/relationships/image"/><Relationship Id="rId11" Target="../media/image41.png" Type="http://schemas.openxmlformats.org/officeDocument/2006/relationships/image"/><Relationship Id="rId12" Target="../media/image11.png" Type="http://schemas.openxmlformats.org/officeDocument/2006/relationships/image"/><Relationship Id="rId2" Target="../media/image36.png" Type="http://schemas.openxmlformats.org/officeDocument/2006/relationships/image"/><Relationship Id="rId3" Target="../media/image37.svg" Type="http://schemas.openxmlformats.org/officeDocument/2006/relationships/image"/><Relationship Id="rId4" Target="../media/image14.png" Type="http://schemas.openxmlformats.org/officeDocument/2006/relationships/image"/><Relationship Id="rId5" Target="../media/image15.svg" Type="http://schemas.openxmlformats.org/officeDocument/2006/relationships/image"/><Relationship Id="rId6" Target="../media/image26.png" Type="http://schemas.openxmlformats.org/officeDocument/2006/relationships/image"/><Relationship Id="rId7" Target="../media/image27.svg" Type="http://schemas.openxmlformats.org/officeDocument/2006/relationships/image"/><Relationship Id="rId8" Target="../media/image38.png" Type="http://schemas.openxmlformats.org/officeDocument/2006/relationships/image"/><Relationship Id="rId9" Target="../media/image39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8.png" Type="http://schemas.openxmlformats.org/officeDocument/2006/relationships/image"/><Relationship Id="rId11" Target="../media/image11.png" Type="http://schemas.openxmlformats.org/officeDocument/2006/relationships/image"/><Relationship Id="rId2" Target="../media/image12.png" Type="http://schemas.openxmlformats.org/officeDocument/2006/relationships/image"/><Relationship Id="rId3" Target="../media/image13.svg" Type="http://schemas.openxmlformats.org/officeDocument/2006/relationships/image"/><Relationship Id="rId4" Target="../media/image14.png" Type="http://schemas.openxmlformats.org/officeDocument/2006/relationships/image"/><Relationship Id="rId5" Target="../media/image15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16.png" Type="http://schemas.openxmlformats.org/officeDocument/2006/relationships/image"/><Relationship Id="rId9" Target="../media/image17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3.png" Type="http://schemas.openxmlformats.org/officeDocument/2006/relationships/image"/><Relationship Id="rId11" Target="../media/image11.png" Type="http://schemas.openxmlformats.org/officeDocument/2006/relationships/image"/><Relationship Id="rId2" Target="../media/image19.png" Type="http://schemas.openxmlformats.org/officeDocument/2006/relationships/image"/><Relationship Id="rId3" Target="../media/image20.svg" Type="http://schemas.openxmlformats.org/officeDocument/2006/relationships/image"/><Relationship Id="rId4" Target="../media/image14.png" Type="http://schemas.openxmlformats.org/officeDocument/2006/relationships/image"/><Relationship Id="rId5" Target="../media/image15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21.png" Type="http://schemas.openxmlformats.org/officeDocument/2006/relationships/image"/><Relationship Id="rId9" Target="../media/image22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30.png" Type="http://schemas.openxmlformats.org/officeDocument/2006/relationships/image"/><Relationship Id="rId11" Target="../media/image31.png" Type="http://schemas.openxmlformats.org/officeDocument/2006/relationships/image"/><Relationship Id="rId12" Target="../media/image32.png" Type="http://schemas.openxmlformats.org/officeDocument/2006/relationships/image"/><Relationship Id="rId13" Target="../media/image11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24.png" Type="http://schemas.openxmlformats.org/officeDocument/2006/relationships/image"/><Relationship Id="rId5" Target="../media/image25.svg" Type="http://schemas.openxmlformats.org/officeDocument/2006/relationships/image"/><Relationship Id="rId6" Target="../media/image26.png" Type="http://schemas.openxmlformats.org/officeDocument/2006/relationships/image"/><Relationship Id="rId7" Target="../media/image27.svg" Type="http://schemas.openxmlformats.org/officeDocument/2006/relationships/image"/><Relationship Id="rId8" Target="../media/image28.png" Type="http://schemas.openxmlformats.org/officeDocument/2006/relationships/image"/><Relationship Id="rId9" Target="../media/image29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33.png" Type="http://schemas.openxmlformats.org/officeDocument/2006/relationships/image"/><Relationship Id="rId11" Target="../media/image34.png" Type="http://schemas.openxmlformats.org/officeDocument/2006/relationships/image"/><Relationship Id="rId12" Target="../media/image35.png" Type="http://schemas.openxmlformats.org/officeDocument/2006/relationships/image"/><Relationship Id="rId13" Target="../media/image11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24.png" Type="http://schemas.openxmlformats.org/officeDocument/2006/relationships/image"/><Relationship Id="rId5" Target="../media/image25.svg" Type="http://schemas.openxmlformats.org/officeDocument/2006/relationships/image"/><Relationship Id="rId6" Target="../media/image26.png" Type="http://schemas.openxmlformats.org/officeDocument/2006/relationships/image"/><Relationship Id="rId7" Target="../media/image27.svg" Type="http://schemas.openxmlformats.org/officeDocument/2006/relationships/image"/><Relationship Id="rId8" Target="../media/image16.png" Type="http://schemas.openxmlformats.org/officeDocument/2006/relationships/image"/><Relationship Id="rId9" Target="../media/image17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40.png" Type="http://schemas.openxmlformats.org/officeDocument/2006/relationships/image"/><Relationship Id="rId11" Target="../media/image41.png" Type="http://schemas.openxmlformats.org/officeDocument/2006/relationships/image"/><Relationship Id="rId12" Target="../media/image11.png" Type="http://schemas.openxmlformats.org/officeDocument/2006/relationships/image"/><Relationship Id="rId2" Target="../media/image36.png" Type="http://schemas.openxmlformats.org/officeDocument/2006/relationships/image"/><Relationship Id="rId3" Target="../media/image37.svg" Type="http://schemas.openxmlformats.org/officeDocument/2006/relationships/image"/><Relationship Id="rId4" Target="../media/image14.png" Type="http://schemas.openxmlformats.org/officeDocument/2006/relationships/image"/><Relationship Id="rId5" Target="../media/image15.svg" Type="http://schemas.openxmlformats.org/officeDocument/2006/relationships/image"/><Relationship Id="rId6" Target="../media/image26.png" Type="http://schemas.openxmlformats.org/officeDocument/2006/relationships/image"/><Relationship Id="rId7" Target="../media/image27.svg" Type="http://schemas.openxmlformats.org/officeDocument/2006/relationships/image"/><Relationship Id="rId8" Target="../media/image38.png" Type="http://schemas.openxmlformats.org/officeDocument/2006/relationships/image"/><Relationship Id="rId9" Target="../media/image39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46.png" Type="http://schemas.openxmlformats.org/officeDocument/2006/relationships/image"/><Relationship Id="rId11" Target="../media/image47.png" Type="http://schemas.openxmlformats.org/officeDocument/2006/relationships/image"/><Relationship Id="rId12" Target="../media/image11.png" Type="http://schemas.openxmlformats.org/officeDocument/2006/relationships/image"/><Relationship Id="rId2" Target="../media/image12.png" Type="http://schemas.openxmlformats.org/officeDocument/2006/relationships/image"/><Relationship Id="rId3" Target="../media/image13.svg" Type="http://schemas.openxmlformats.org/officeDocument/2006/relationships/image"/><Relationship Id="rId4" Target="../media/image42.png" Type="http://schemas.openxmlformats.org/officeDocument/2006/relationships/image"/><Relationship Id="rId5" Target="../media/image43.svg" Type="http://schemas.openxmlformats.org/officeDocument/2006/relationships/image"/><Relationship Id="rId6" Target="../media/image44.png" Type="http://schemas.openxmlformats.org/officeDocument/2006/relationships/image"/><Relationship Id="rId7" Target="../media/image45.svg" Type="http://schemas.openxmlformats.org/officeDocument/2006/relationships/image"/><Relationship Id="rId8" Target="../media/image16.png" Type="http://schemas.openxmlformats.org/officeDocument/2006/relationships/image"/><Relationship Id="rId9" Target="../media/image17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52.png" Type="http://schemas.openxmlformats.org/officeDocument/2006/relationships/image"/><Relationship Id="rId11" Target="../media/image11.png" Type="http://schemas.openxmlformats.org/officeDocument/2006/relationships/image"/><Relationship Id="rId2" Target="../media/image48.png" Type="http://schemas.openxmlformats.org/officeDocument/2006/relationships/image"/><Relationship Id="rId3" Target="../media/image49.svg" Type="http://schemas.openxmlformats.org/officeDocument/2006/relationships/image"/><Relationship Id="rId4" Target="../media/image50.png" Type="http://schemas.openxmlformats.org/officeDocument/2006/relationships/image"/><Relationship Id="rId5" Target="../media/image51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28.png" Type="http://schemas.openxmlformats.org/officeDocument/2006/relationships/image"/><Relationship Id="rId9" Target="../media/image29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1.png" Type="http://schemas.openxmlformats.org/officeDocument/2006/relationships/image"/><Relationship Id="rId2" Target="../media/image19.png" Type="http://schemas.openxmlformats.org/officeDocument/2006/relationships/image"/><Relationship Id="rId3" Target="../media/image20.svg" Type="http://schemas.openxmlformats.org/officeDocument/2006/relationships/image"/><Relationship Id="rId4" Target="../media/image14.png" Type="http://schemas.openxmlformats.org/officeDocument/2006/relationships/image"/><Relationship Id="rId5" Target="../media/image15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21.png" Type="http://schemas.openxmlformats.org/officeDocument/2006/relationships/image"/><Relationship Id="rId9" Target="../media/image2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41B6E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992157" y="3155740"/>
            <a:ext cx="12092600" cy="39469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185"/>
              </a:lnSpc>
            </a:pPr>
            <a:r>
              <a:rPr lang="en-US" b="true" sz="13907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EMPATHY</a:t>
            </a:r>
          </a:p>
          <a:p>
            <a:pPr algn="ctr">
              <a:lnSpc>
                <a:spcPts val="14185"/>
              </a:lnSpc>
            </a:pPr>
            <a:r>
              <a:rPr lang="en-US" b="true" sz="13907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WORKSHOP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0">
            <a:off x="14048009" y="-741890"/>
            <a:ext cx="7315200" cy="3657600"/>
          </a:xfrm>
          <a:custGeom>
            <a:avLst/>
            <a:gdLst/>
            <a:ahLst/>
            <a:cxnLst/>
            <a:rect r="r" b="b" t="t" l="l"/>
            <a:pathLst>
              <a:path h="3657600" w="7315200">
                <a:moveTo>
                  <a:pt x="0" y="0"/>
                </a:moveTo>
                <a:lnTo>
                  <a:pt x="7315200" y="0"/>
                </a:lnTo>
                <a:lnTo>
                  <a:pt x="7315200" y="3657600"/>
                </a:lnTo>
                <a:lnTo>
                  <a:pt x="0" y="36576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6618699" y="-1086910"/>
            <a:ext cx="2173821" cy="2173821"/>
            <a:chOff x="0" y="0"/>
            <a:chExt cx="812800" cy="8128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3087"/>
            </a:solidFill>
          </p:spPr>
        </p:sp>
        <p:sp>
          <p:nvSpPr>
            <p:cNvPr name="TextBox 6" id="6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7" id="7"/>
          <p:cNvSpPr/>
          <p:nvPr/>
        </p:nvSpPr>
        <p:spPr>
          <a:xfrm flipH="true" flipV="false" rot="0">
            <a:off x="-1631347" y="6083524"/>
            <a:ext cx="5874518" cy="5874518"/>
          </a:xfrm>
          <a:custGeom>
            <a:avLst/>
            <a:gdLst/>
            <a:ahLst/>
            <a:cxnLst/>
            <a:rect r="r" b="b" t="t" l="l"/>
            <a:pathLst>
              <a:path h="5874518" w="5874518">
                <a:moveTo>
                  <a:pt x="5874518" y="0"/>
                </a:moveTo>
                <a:lnTo>
                  <a:pt x="0" y="0"/>
                </a:lnTo>
                <a:lnTo>
                  <a:pt x="0" y="5874518"/>
                </a:lnTo>
                <a:lnTo>
                  <a:pt x="5874518" y="5874518"/>
                </a:lnTo>
                <a:lnTo>
                  <a:pt x="5874518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8" id="8"/>
          <p:cNvGrpSpPr/>
          <p:nvPr/>
        </p:nvGrpSpPr>
        <p:grpSpPr>
          <a:xfrm rot="0">
            <a:off x="-1123584" y="5143500"/>
            <a:ext cx="2598841" cy="2598841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5EB8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1" id="11"/>
          <p:cNvSpPr/>
          <p:nvPr/>
        </p:nvSpPr>
        <p:spPr>
          <a:xfrm flipH="false" flipV="false" rot="0">
            <a:off x="15201900" y="7843242"/>
            <a:ext cx="4114800" cy="4114800"/>
          </a:xfrm>
          <a:custGeom>
            <a:avLst/>
            <a:gdLst/>
            <a:ahLst/>
            <a:cxnLst/>
            <a:rect r="r" b="b" t="t" l="l"/>
            <a:pathLst>
              <a:path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-1856863" y="-1795549"/>
            <a:ext cx="7315200" cy="3591098"/>
          </a:xfrm>
          <a:custGeom>
            <a:avLst/>
            <a:gdLst/>
            <a:ahLst/>
            <a:cxnLst/>
            <a:rect r="r" b="b" t="t" l="l"/>
            <a:pathLst>
              <a:path h="3591098" w="7315200">
                <a:moveTo>
                  <a:pt x="0" y="0"/>
                </a:moveTo>
                <a:lnTo>
                  <a:pt x="7315200" y="0"/>
                </a:lnTo>
                <a:lnTo>
                  <a:pt x="7315200" y="3591098"/>
                </a:lnTo>
                <a:lnTo>
                  <a:pt x="0" y="359109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3560987" y="4316037"/>
            <a:ext cx="4727013" cy="5970963"/>
          </a:xfrm>
          <a:custGeom>
            <a:avLst/>
            <a:gdLst/>
            <a:ahLst/>
            <a:cxnLst/>
            <a:rect r="r" b="b" t="t" l="l"/>
            <a:pathLst>
              <a:path h="5970963" w="4727013">
                <a:moveTo>
                  <a:pt x="0" y="0"/>
                </a:moveTo>
                <a:lnTo>
                  <a:pt x="4727013" y="0"/>
                </a:lnTo>
                <a:lnTo>
                  <a:pt x="4727013" y="5970963"/>
                </a:lnTo>
                <a:lnTo>
                  <a:pt x="0" y="5970963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0" y="4316037"/>
            <a:ext cx="4690949" cy="5925409"/>
          </a:xfrm>
          <a:custGeom>
            <a:avLst/>
            <a:gdLst/>
            <a:ahLst/>
            <a:cxnLst/>
            <a:rect r="r" b="b" t="t" l="l"/>
            <a:pathLst>
              <a:path h="5925409" w="4690949">
                <a:moveTo>
                  <a:pt x="0" y="0"/>
                </a:moveTo>
                <a:lnTo>
                  <a:pt x="4690949" y="0"/>
                </a:lnTo>
                <a:lnTo>
                  <a:pt x="4690949" y="5925408"/>
                </a:lnTo>
                <a:lnTo>
                  <a:pt x="0" y="5925408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4137628" y="7313153"/>
            <a:ext cx="9801658" cy="7821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79"/>
              </a:lnSpc>
            </a:pPr>
            <a:r>
              <a:rPr lang="en-US" sz="4677">
                <a:solidFill>
                  <a:srgbClr val="003087"/>
                </a:solidFill>
                <a:latin typeface="Arial MT Pro"/>
                <a:ea typeface="Arial MT Pro"/>
                <a:cs typeface="Arial MT Pro"/>
                <a:sym typeface="Arial MT Pro"/>
              </a:rPr>
              <a:t>PEP Stake Holders</a:t>
            </a:r>
          </a:p>
        </p:txBody>
      </p:sp>
      <p:sp>
        <p:nvSpPr>
          <p:cNvPr name="Freeform 16" id="16"/>
          <p:cNvSpPr/>
          <p:nvPr/>
        </p:nvSpPr>
        <p:spPr>
          <a:xfrm flipH="false" flipV="false" rot="0">
            <a:off x="8502505" y="8905232"/>
            <a:ext cx="1071903" cy="706135"/>
          </a:xfrm>
          <a:custGeom>
            <a:avLst/>
            <a:gdLst/>
            <a:ahLst/>
            <a:cxnLst/>
            <a:rect r="r" b="b" t="t" l="l"/>
            <a:pathLst>
              <a:path h="706135" w="1071903">
                <a:moveTo>
                  <a:pt x="0" y="0"/>
                </a:moveTo>
                <a:lnTo>
                  <a:pt x="1071904" y="0"/>
                </a:lnTo>
                <a:lnTo>
                  <a:pt x="1071904" y="706136"/>
                </a:lnTo>
                <a:lnTo>
                  <a:pt x="0" y="706136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5D9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443283" y="-800100"/>
            <a:ext cx="5160004" cy="2580002"/>
          </a:xfrm>
          <a:custGeom>
            <a:avLst/>
            <a:gdLst/>
            <a:ahLst/>
            <a:cxnLst/>
            <a:rect r="r" b="b" t="t" l="l"/>
            <a:pathLst>
              <a:path h="2580002" w="5160004">
                <a:moveTo>
                  <a:pt x="0" y="0"/>
                </a:moveTo>
                <a:lnTo>
                  <a:pt x="5160004" y="0"/>
                </a:lnTo>
                <a:lnTo>
                  <a:pt x="5160004" y="2580002"/>
                </a:lnTo>
                <a:lnTo>
                  <a:pt x="0" y="25800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false" rot="0">
            <a:off x="-1352580" y="7144503"/>
            <a:ext cx="4227594" cy="4227594"/>
          </a:xfrm>
          <a:custGeom>
            <a:avLst/>
            <a:gdLst/>
            <a:ahLst/>
            <a:cxnLst/>
            <a:rect r="r" b="b" t="t" l="l"/>
            <a:pathLst>
              <a:path h="4227594" w="4227594">
                <a:moveTo>
                  <a:pt x="4227594" y="0"/>
                </a:moveTo>
                <a:lnTo>
                  <a:pt x="0" y="0"/>
                </a:lnTo>
                <a:lnTo>
                  <a:pt x="0" y="4227594"/>
                </a:lnTo>
                <a:lnTo>
                  <a:pt x="4227594" y="4227594"/>
                </a:lnTo>
                <a:lnTo>
                  <a:pt x="422759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5201900" y="7843242"/>
            <a:ext cx="4114800" cy="4114800"/>
          </a:xfrm>
          <a:custGeom>
            <a:avLst/>
            <a:gdLst/>
            <a:ahLst/>
            <a:cxnLst/>
            <a:rect r="r" b="b" t="t" l="l"/>
            <a:pathLst>
              <a:path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17259300" y="7530593"/>
            <a:ext cx="2053173" cy="2053173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943E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-3285545" y="-800100"/>
            <a:ext cx="5816717" cy="2855479"/>
          </a:xfrm>
          <a:custGeom>
            <a:avLst/>
            <a:gdLst/>
            <a:ahLst/>
            <a:cxnLst/>
            <a:rect r="r" b="b" t="t" l="l"/>
            <a:pathLst>
              <a:path h="2855479" w="5816717">
                <a:moveTo>
                  <a:pt x="0" y="0"/>
                </a:moveTo>
                <a:lnTo>
                  <a:pt x="5816717" y="0"/>
                </a:lnTo>
                <a:lnTo>
                  <a:pt x="5816717" y="2855479"/>
                </a:lnTo>
                <a:lnTo>
                  <a:pt x="0" y="285547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-638476" y="1080055"/>
            <a:ext cx="1399693" cy="1399693"/>
            <a:chOff x="0" y="0"/>
            <a:chExt cx="812800" cy="8128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88720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8502505" y="8905232"/>
            <a:ext cx="1071903" cy="706135"/>
          </a:xfrm>
          <a:custGeom>
            <a:avLst/>
            <a:gdLst/>
            <a:ahLst/>
            <a:cxnLst/>
            <a:rect r="r" b="b" t="t" l="l"/>
            <a:pathLst>
              <a:path h="706135" w="1071903">
                <a:moveTo>
                  <a:pt x="0" y="0"/>
                </a:moveTo>
                <a:lnTo>
                  <a:pt x="1071904" y="0"/>
                </a:lnTo>
                <a:lnTo>
                  <a:pt x="1071904" y="706136"/>
                </a:lnTo>
                <a:lnTo>
                  <a:pt x="0" y="706136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761217" y="608590"/>
            <a:ext cx="16820131" cy="79485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1"/>
              </a:lnSpc>
            </a:pPr>
          </a:p>
          <a:p>
            <a:pPr algn="ctr">
              <a:lnSpc>
                <a:spcPts val="4751"/>
              </a:lnSpc>
            </a:pPr>
            <a:r>
              <a:rPr lang="en-US" b="true" sz="4658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STEP 1: COMPLETE YOUR OWN STAKEHOLDER EMPATHY MAP.</a:t>
            </a:r>
          </a:p>
          <a:p>
            <a:pPr algn="ctr">
              <a:lnSpc>
                <a:spcPts val="4751"/>
              </a:lnSpc>
            </a:pPr>
          </a:p>
          <a:p>
            <a:pPr algn="ctr">
              <a:lnSpc>
                <a:spcPts val="4751"/>
              </a:lnSpc>
            </a:pPr>
            <a:r>
              <a:rPr lang="en-US" b="true" sz="4658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STEP 2: </a:t>
            </a:r>
            <a:r>
              <a:rPr lang="en-US" b="true" sz="4658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COMPLETE THE EMPATHY MAPS FOR OTHER STAKEHOLDERS.</a:t>
            </a:r>
          </a:p>
          <a:p>
            <a:pPr algn="ctr">
              <a:lnSpc>
                <a:spcPts val="4751"/>
              </a:lnSpc>
            </a:pPr>
          </a:p>
          <a:p>
            <a:pPr algn="ctr">
              <a:lnSpc>
                <a:spcPts val="4751"/>
              </a:lnSpc>
            </a:pPr>
            <a:r>
              <a:rPr lang="en-US" b="true" sz="4658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STEP 3: </a:t>
            </a:r>
            <a:r>
              <a:rPr lang="en-US" b="true" sz="4658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COMPARE EACH EMPATHY MAP WITH THE DELEGATED STAKEHOLDER MAP RESPONSE.</a:t>
            </a:r>
          </a:p>
          <a:p>
            <a:pPr algn="ctr">
              <a:lnSpc>
                <a:spcPts val="4751"/>
              </a:lnSpc>
            </a:pPr>
          </a:p>
          <a:p>
            <a:pPr algn="ctr">
              <a:lnSpc>
                <a:spcPts val="4751"/>
              </a:lnSpc>
            </a:pPr>
            <a:r>
              <a:rPr lang="en-US" b="true" sz="4658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STEP 4: </a:t>
            </a:r>
            <a:r>
              <a:rPr lang="en-US" b="true" sz="4658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REPEAT THIS PROCESS FOR ALL STAKEHOLDER EMPATHY MAPS.</a:t>
            </a:r>
          </a:p>
          <a:p>
            <a:pPr algn="ctr">
              <a:lnSpc>
                <a:spcPts val="4751"/>
              </a:lnSpc>
            </a:pP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41B6E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443283" y="-800100"/>
            <a:ext cx="5160004" cy="2580002"/>
          </a:xfrm>
          <a:custGeom>
            <a:avLst/>
            <a:gdLst/>
            <a:ahLst/>
            <a:cxnLst/>
            <a:rect r="r" b="b" t="t" l="l"/>
            <a:pathLst>
              <a:path h="2580002" w="5160004">
                <a:moveTo>
                  <a:pt x="0" y="0"/>
                </a:moveTo>
                <a:lnTo>
                  <a:pt x="5160004" y="0"/>
                </a:lnTo>
                <a:lnTo>
                  <a:pt x="5160004" y="2580002"/>
                </a:lnTo>
                <a:lnTo>
                  <a:pt x="0" y="25800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false" rot="0">
            <a:off x="-1352580" y="7144503"/>
            <a:ext cx="4227594" cy="4227594"/>
          </a:xfrm>
          <a:custGeom>
            <a:avLst/>
            <a:gdLst/>
            <a:ahLst/>
            <a:cxnLst/>
            <a:rect r="r" b="b" t="t" l="l"/>
            <a:pathLst>
              <a:path h="4227594" w="4227594">
                <a:moveTo>
                  <a:pt x="4227594" y="0"/>
                </a:moveTo>
                <a:lnTo>
                  <a:pt x="0" y="0"/>
                </a:lnTo>
                <a:lnTo>
                  <a:pt x="0" y="4227594"/>
                </a:lnTo>
                <a:lnTo>
                  <a:pt x="4227594" y="4227594"/>
                </a:lnTo>
                <a:lnTo>
                  <a:pt x="422759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5201900" y="7843242"/>
            <a:ext cx="4114800" cy="4114800"/>
          </a:xfrm>
          <a:custGeom>
            <a:avLst/>
            <a:gdLst/>
            <a:ahLst/>
            <a:cxnLst/>
            <a:rect r="r" b="b" t="t" l="l"/>
            <a:pathLst>
              <a:path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17259300" y="6703862"/>
            <a:ext cx="2053173" cy="2053173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943E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-3285545" y="-800100"/>
            <a:ext cx="5816717" cy="2855479"/>
          </a:xfrm>
          <a:custGeom>
            <a:avLst/>
            <a:gdLst/>
            <a:ahLst/>
            <a:cxnLst/>
            <a:rect r="r" b="b" t="t" l="l"/>
            <a:pathLst>
              <a:path h="2855479" w="5816717">
                <a:moveTo>
                  <a:pt x="0" y="0"/>
                </a:moveTo>
                <a:lnTo>
                  <a:pt x="5816717" y="0"/>
                </a:lnTo>
                <a:lnTo>
                  <a:pt x="5816717" y="2855479"/>
                </a:lnTo>
                <a:lnTo>
                  <a:pt x="0" y="285547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-638476" y="1080055"/>
            <a:ext cx="1399693" cy="1399693"/>
            <a:chOff x="0" y="0"/>
            <a:chExt cx="812800" cy="8128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72373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2" id="12"/>
          <p:cNvSpPr txBox="true"/>
          <p:nvPr/>
        </p:nvSpPr>
        <p:spPr>
          <a:xfrm rot="0">
            <a:off x="2867895" y="4036768"/>
            <a:ext cx="12552210" cy="21848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813"/>
              </a:lnSpc>
            </a:pPr>
            <a:r>
              <a:rPr lang="en-US" b="true" sz="7660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BEFORE WE WRAP UP THE WORKSHOP…</a:t>
            </a:r>
          </a:p>
        </p:txBody>
      </p:sp>
      <p:sp>
        <p:nvSpPr>
          <p:cNvPr name="Freeform 13" id="13"/>
          <p:cNvSpPr/>
          <p:nvPr/>
        </p:nvSpPr>
        <p:spPr>
          <a:xfrm flipH="false" flipV="false" rot="0">
            <a:off x="8502505" y="8905232"/>
            <a:ext cx="1071903" cy="706135"/>
          </a:xfrm>
          <a:custGeom>
            <a:avLst/>
            <a:gdLst/>
            <a:ahLst/>
            <a:cxnLst/>
            <a:rect r="r" b="b" t="t" l="l"/>
            <a:pathLst>
              <a:path h="706135" w="1071903">
                <a:moveTo>
                  <a:pt x="0" y="0"/>
                </a:moveTo>
                <a:lnTo>
                  <a:pt x="1071904" y="0"/>
                </a:lnTo>
                <a:lnTo>
                  <a:pt x="1071904" y="706136"/>
                </a:lnTo>
                <a:lnTo>
                  <a:pt x="0" y="706136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185B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443283" y="-800100"/>
            <a:ext cx="5160004" cy="2580002"/>
          </a:xfrm>
          <a:custGeom>
            <a:avLst/>
            <a:gdLst/>
            <a:ahLst/>
            <a:cxnLst/>
            <a:rect r="r" b="b" t="t" l="l"/>
            <a:pathLst>
              <a:path h="2580002" w="5160004">
                <a:moveTo>
                  <a:pt x="0" y="0"/>
                </a:moveTo>
                <a:lnTo>
                  <a:pt x="5160004" y="0"/>
                </a:lnTo>
                <a:lnTo>
                  <a:pt x="5160004" y="2580002"/>
                </a:lnTo>
                <a:lnTo>
                  <a:pt x="0" y="25800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false" rot="0">
            <a:off x="-1352580" y="7144503"/>
            <a:ext cx="4227594" cy="4227594"/>
          </a:xfrm>
          <a:custGeom>
            <a:avLst/>
            <a:gdLst/>
            <a:ahLst/>
            <a:cxnLst/>
            <a:rect r="r" b="b" t="t" l="l"/>
            <a:pathLst>
              <a:path h="4227594" w="4227594">
                <a:moveTo>
                  <a:pt x="4227594" y="0"/>
                </a:moveTo>
                <a:lnTo>
                  <a:pt x="0" y="0"/>
                </a:lnTo>
                <a:lnTo>
                  <a:pt x="0" y="4227594"/>
                </a:lnTo>
                <a:lnTo>
                  <a:pt x="4227594" y="4227594"/>
                </a:lnTo>
                <a:lnTo>
                  <a:pt x="422759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5201900" y="7843242"/>
            <a:ext cx="4114800" cy="4114800"/>
          </a:xfrm>
          <a:custGeom>
            <a:avLst/>
            <a:gdLst/>
            <a:ahLst/>
            <a:cxnLst/>
            <a:rect r="r" b="b" t="t" l="l"/>
            <a:pathLst>
              <a:path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17259300" y="6703862"/>
            <a:ext cx="2053173" cy="2053173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5EB8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-3285545" y="-800100"/>
            <a:ext cx="5816717" cy="2855479"/>
          </a:xfrm>
          <a:custGeom>
            <a:avLst/>
            <a:gdLst/>
            <a:ahLst/>
            <a:cxnLst/>
            <a:rect r="r" b="b" t="t" l="l"/>
            <a:pathLst>
              <a:path h="2855479" w="5816717">
                <a:moveTo>
                  <a:pt x="0" y="0"/>
                </a:moveTo>
                <a:lnTo>
                  <a:pt x="5816717" y="0"/>
                </a:lnTo>
                <a:lnTo>
                  <a:pt x="5816717" y="2855479"/>
                </a:lnTo>
                <a:lnTo>
                  <a:pt x="0" y="285547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-638476" y="1080055"/>
            <a:ext cx="1399693" cy="1399693"/>
            <a:chOff x="0" y="0"/>
            <a:chExt cx="812800" cy="8128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88720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6261772" y="5540920"/>
            <a:ext cx="2882228" cy="4787634"/>
          </a:xfrm>
          <a:custGeom>
            <a:avLst/>
            <a:gdLst/>
            <a:ahLst/>
            <a:cxnLst/>
            <a:rect r="r" b="b" t="t" l="l"/>
            <a:pathLst>
              <a:path h="4787634" w="2882228">
                <a:moveTo>
                  <a:pt x="0" y="0"/>
                </a:moveTo>
                <a:lnTo>
                  <a:pt x="2882228" y="0"/>
                </a:lnTo>
                <a:lnTo>
                  <a:pt x="2882228" y="4787634"/>
                </a:lnTo>
                <a:lnTo>
                  <a:pt x="0" y="478763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true" flipV="false" rot="0">
            <a:off x="8968042" y="5833785"/>
            <a:ext cx="2454835" cy="4453215"/>
          </a:xfrm>
          <a:custGeom>
            <a:avLst/>
            <a:gdLst/>
            <a:ahLst/>
            <a:cxnLst/>
            <a:rect r="r" b="b" t="t" l="l"/>
            <a:pathLst>
              <a:path h="4453215" w="2454835">
                <a:moveTo>
                  <a:pt x="2454835" y="0"/>
                </a:moveTo>
                <a:lnTo>
                  <a:pt x="0" y="0"/>
                </a:lnTo>
                <a:lnTo>
                  <a:pt x="0" y="4453215"/>
                </a:lnTo>
                <a:lnTo>
                  <a:pt x="2454835" y="4453215"/>
                </a:lnTo>
                <a:lnTo>
                  <a:pt x="2454835" y="0"/>
                </a:lnTo>
                <a:close/>
              </a:path>
            </a:pathLst>
          </a:custGeom>
          <a:blipFill>
            <a:blip r:embed="rId11"/>
            <a:stretch>
              <a:fillRect l="0" t="0" r="0" b="0"/>
            </a:stretch>
          </a:blipFill>
        </p:spPr>
      </p:sp>
      <p:sp>
        <p:nvSpPr>
          <p:cNvPr name="TextBox 14" id="14"/>
          <p:cNvSpPr txBox="true"/>
          <p:nvPr/>
        </p:nvSpPr>
        <p:spPr>
          <a:xfrm rot="0">
            <a:off x="1679303" y="1508218"/>
            <a:ext cx="14929395" cy="43255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29"/>
              </a:lnSpc>
            </a:pPr>
            <a:r>
              <a:rPr lang="en-US" b="true" sz="4636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FORM A CIRCLE AND TAKE TURNS EXPRESSING GRATITUDE TO A DIFFERENT STAKEHOLDER FOR THEIR ROLE.</a:t>
            </a:r>
          </a:p>
          <a:p>
            <a:pPr algn="ctr">
              <a:lnSpc>
                <a:spcPts val="4729"/>
              </a:lnSpc>
            </a:pPr>
          </a:p>
          <a:p>
            <a:pPr algn="ctr">
              <a:lnSpc>
                <a:spcPts val="4729"/>
              </a:lnSpc>
            </a:pPr>
            <a:r>
              <a:rPr lang="en-US" b="true" sz="4636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EXAMPLE: “I APPRECIATE THE POLICE FOR THEIR DEDICATION TO KEEPING OUR COMMUNITY SAFE.”</a:t>
            </a:r>
          </a:p>
          <a:p>
            <a:pPr algn="ctr">
              <a:lnSpc>
                <a:spcPts val="4729"/>
              </a:lnSpc>
            </a:pPr>
          </a:p>
        </p:txBody>
      </p:sp>
      <p:sp>
        <p:nvSpPr>
          <p:cNvPr name="Freeform 15" id="15"/>
          <p:cNvSpPr/>
          <p:nvPr/>
        </p:nvSpPr>
        <p:spPr>
          <a:xfrm flipH="false" flipV="false" rot="0">
            <a:off x="8502505" y="8905232"/>
            <a:ext cx="1071903" cy="706135"/>
          </a:xfrm>
          <a:custGeom>
            <a:avLst/>
            <a:gdLst/>
            <a:ahLst/>
            <a:cxnLst/>
            <a:rect r="r" b="b" t="t" l="l"/>
            <a:pathLst>
              <a:path h="706135" w="1071903">
                <a:moveTo>
                  <a:pt x="0" y="0"/>
                </a:moveTo>
                <a:lnTo>
                  <a:pt x="1071904" y="0"/>
                </a:lnTo>
                <a:lnTo>
                  <a:pt x="1071904" y="706136"/>
                </a:lnTo>
                <a:lnTo>
                  <a:pt x="0" y="706136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08DA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443283" y="-800100"/>
            <a:ext cx="5160004" cy="2580002"/>
          </a:xfrm>
          <a:custGeom>
            <a:avLst/>
            <a:gdLst/>
            <a:ahLst/>
            <a:cxnLst/>
            <a:rect r="r" b="b" t="t" l="l"/>
            <a:pathLst>
              <a:path h="2580002" w="5160004">
                <a:moveTo>
                  <a:pt x="0" y="0"/>
                </a:moveTo>
                <a:lnTo>
                  <a:pt x="5160004" y="0"/>
                </a:lnTo>
                <a:lnTo>
                  <a:pt x="5160004" y="2580002"/>
                </a:lnTo>
                <a:lnTo>
                  <a:pt x="0" y="25800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false" rot="0">
            <a:off x="-1352580" y="7144503"/>
            <a:ext cx="4227594" cy="4227594"/>
          </a:xfrm>
          <a:custGeom>
            <a:avLst/>
            <a:gdLst/>
            <a:ahLst/>
            <a:cxnLst/>
            <a:rect r="r" b="b" t="t" l="l"/>
            <a:pathLst>
              <a:path h="4227594" w="4227594">
                <a:moveTo>
                  <a:pt x="4227594" y="0"/>
                </a:moveTo>
                <a:lnTo>
                  <a:pt x="0" y="0"/>
                </a:lnTo>
                <a:lnTo>
                  <a:pt x="0" y="4227594"/>
                </a:lnTo>
                <a:lnTo>
                  <a:pt x="4227594" y="4227594"/>
                </a:lnTo>
                <a:lnTo>
                  <a:pt x="422759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5201900" y="7843242"/>
            <a:ext cx="4114800" cy="4114800"/>
          </a:xfrm>
          <a:custGeom>
            <a:avLst/>
            <a:gdLst/>
            <a:ahLst/>
            <a:cxnLst/>
            <a:rect r="r" b="b" t="t" l="l"/>
            <a:pathLst>
              <a:path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17259300" y="6703862"/>
            <a:ext cx="2053173" cy="2053173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943E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-3285545" y="-800100"/>
            <a:ext cx="5816717" cy="2855479"/>
          </a:xfrm>
          <a:custGeom>
            <a:avLst/>
            <a:gdLst/>
            <a:ahLst/>
            <a:cxnLst/>
            <a:rect r="r" b="b" t="t" l="l"/>
            <a:pathLst>
              <a:path h="2855479" w="5816717">
                <a:moveTo>
                  <a:pt x="0" y="0"/>
                </a:moveTo>
                <a:lnTo>
                  <a:pt x="5816717" y="0"/>
                </a:lnTo>
                <a:lnTo>
                  <a:pt x="5816717" y="2855479"/>
                </a:lnTo>
                <a:lnTo>
                  <a:pt x="0" y="285547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-638476" y="1080055"/>
            <a:ext cx="1399693" cy="1399693"/>
            <a:chOff x="0" y="0"/>
            <a:chExt cx="812800" cy="8128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3087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2" id="12"/>
          <p:cNvSpPr txBox="true"/>
          <p:nvPr/>
        </p:nvSpPr>
        <p:spPr>
          <a:xfrm rot="0">
            <a:off x="2242130" y="2865988"/>
            <a:ext cx="13803740" cy="45454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92"/>
              </a:lnSpc>
            </a:pPr>
            <a:r>
              <a:rPr lang="en-US" b="true" sz="8424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DO YOU THINK YOUR TIME IS MORE IMPORTANT THAN OTHER STAKEHOLDERS?</a:t>
            </a:r>
          </a:p>
        </p:txBody>
      </p:sp>
      <p:grpSp>
        <p:nvGrpSpPr>
          <p:cNvPr name="Group 13" id="13"/>
          <p:cNvGrpSpPr/>
          <p:nvPr/>
        </p:nvGrpSpPr>
        <p:grpSpPr>
          <a:xfrm rot="0">
            <a:off x="17323438" y="1355532"/>
            <a:ext cx="1399693" cy="1399693"/>
            <a:chOff x="0" y="0"/>
            <a:chExt cx="812800" cy="8128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72373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1215544" y="8757035"/>
            <a:ext cx="2053173" cy="2053173"/>
            <a:chOff x="0" y="0"/>
            <a:chExt cx="812800" cy="8128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88720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9" id="19"/>
          <p:cNvSpPr/>
          <p:nvPr/>
        </p:nvSpPr>
        <p:spPr>
          <a:xfrm flipH="false" flipV="false" rot="0">
            <a:off x="-638476" y="4613277"/>
            <a:ext cx="4716981" cy="5961429"/>
          </a:xfrm>
          <a:custGeom>
            <a:avLst/>
            <a:gdLst/>
            <a:ahLst/>
            <a:cxnLst/>
            <a:rect r="r" b="b" t="t" l="l"/>
            <a:pathLst>
              <a:path h="5961429" w="4716981">
                <a:moveTo>
                  <a:pt x="0" y="0"/>
                </a:moveTo>
                <a:lnTo>
                  <a:pt x="4716981" y="0"/>
                </a:lnTo>
                <a:lnTo>
                  <a:pt x="4716981" y="5961429"/>
                </a:lnTo>
                <a:lnTo>
                  <a:pt x="0" y="5961429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8502505" y="8905232"/>
            <a:ext cx="1071903" cy="706135"/>
          </a:xfrm>
          <a:custGeom>
            <a:avLst/>
            <a:gdLst/>
            <a:ahLst/>
            <a:cxnLst/>
            <a:rect r="r" b="b" t="t" l="l"/>
            <a:pathLst>
              <a:path h="706135" w="1071903">
                <a:moveTo>
                  <a:pt x="0" y="0"/>
                </a:moveTo>
                <a:lnTo>
                  <a:pt x="1071904" y="0"/>
                </a:lnTo>
                <a:lnTo>
                  <a:pt x="1071904" y="706136"/>
                </a:lnTo>
                <a:lnTo>
                  <a:pt x="0" y="706136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9CF8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443283" y="-800100"/>
            <a:ext cx="5160004" cy="2580002"/>
          </a:xfrm>
          <a:custGeom>
            <a:avLst/>
            <a:gdLst/>
            <a:ahLst/>
            <a:cxnLst/>
            <a:rect r="r" b="b" t="t" l="l"/>
            <a:pathLst>
              <a:path h="2580002" w="5160004">
                <a:moveTo>
                  <a:pt x="0" y="0"/>
                </a:moveTo>
                <a:lnTo>
                  <a:pt x="5160004" y="0"/>
                </a:lnTo>
                <a:lnTo>
                  <a:pt x="5160004" y="2580002"/>
                </a:lnTo>
                <a:lnTo>
                  <a:pt x="0" y="25800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false" rot="0">
            <a:off x="-1352580" y="7144503"/>
            <a:ext cx="4227594" cy="4227594"/>
          </a:xfrm>
          <a:custGeom>
            <a:avLst/>
            <a:gdLst/>
            <a:ahLst/>
            <a:cxnLst/>
            <a:rect r="r" b="b" t="t" l="l"/>
            <a:pathLst>
              <a:path h="4227594" w="4227594">
                <a:moveTo>
                  <a:pt x="4227594" y="0"/>
                </a:moveTo>
                <a:lnTo>
                  <a:pt x="0" y="0"/>
                </a:lnTo>
                <a:lnTo>
                  <a:pt x="0" y="4227594"/>
                </a:lnTo>
                <a:lnTo>
                  <a:pt x="4227594" y="4227594"/>
                </a:lnTo>
                <a:lnTo>
                  <a:pt x="422759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5201900" y="7843242"/>
            <a:ext cx="4114800" cy="4114800"/>
          </a:xfrm>
          <a:custGeom>
            <a:avLst/>
            <a:gdLst/>
            <a:ahLst/>
            <a:cxnLst/>
            <a:rect r="r" b="b" t="t" l="l"/>
            <a:pathLst>
              <a:path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17259300" y="6703862"/>
            <a:ext cx="2053173" cy="2053173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A499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-3285545" y="-800100"/>
            <a:ext cx="5816717" cy="2855479"/>
          </a:xfrm>
          <a:custGeom>
            <a:avLst/>
            <a:gdLst/>
            <a:ahLst/>
            <a:cxnLst/>
            <a:rect r="r" b="b" t="t" l="l"/>
            <a:pathLst>
              <a:path h="2855479" w="5816717">
                <a:moveTo>
                  <a:pt x="0" y="0"/>
                </a:moveTo>
                <a:lnTo>
                  <a:pt x="5816717" y="0"/>
                </a:lnTo>
                <a:lnTo>
                  <a:pt x="5816717" y="2855479"/>
                </a:lnTo>
                <a:lnTo>
                  <a:pt x="0" y="285547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-638476" y="1080055"/>
            <a:ext cx="1399693" cy="1399693"/>
            <a:chOff x="0" y="0"/>
            <a:chExt cx="812800" cy="8128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A499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12439104" y="4628826"/>
            <a:ext cx="5525593" cy="5816413"/>
          </a:xfrm>
          <a:custGeom>
            <a:avLst/>
            <a:gdLst/>
            <a:ahLst/>
            <a:cxnLst/>
            <a:rect r="r" b="b" t="t" l="l"/>
            <a:pathLst>
              <a:path h="5816413" w="5525593">
                <a:moveTo>
                  <a:pt x="0" y="0"/>
                </a:moveTo>
                <a:lnTo>
                  <a:pt x="5525592" y="0"/>
                </a:lnTo>
                <a:lnTo>
                  <a:pt x="5525592" y="5816414"/>
                </a:lnTo>
                <a:lnTo>
                  <a:pt x="0" y="581641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2015159" y="3339071"/>
            <a:ext cx="14257681" cy="35898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875"/>
              </a:lnSpc>
            </a:pPr>
            <a:r>
              <a:rPr lang="en-US" b="true" sz="8701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DO YOU THINK YOUR SERVICES ARE MORE STRETCHED?</a:t>
            </a:r>
          </a:p>
        </p:txBody>
      </p:sp>
      <p:sp>
        <p:nvSpPr>
          <p:cNvPr name="Freeform 14" id="14"/>
          <p:cNvSpPr/>
          <p:nvPr/>
        </p:nvSpPr>
        <p:spPr>
          <a:xfrm flipH="false" flipV="false" rot="0">
            <a:off x="8502505" y="8905232"/>
            <a:ext cx="1071903" cy="706135"/>
          </a:xfrm>
          <a:custGeom>
            <a:avLst/>
            <a:gdLst/>
            <a:ahLst/>
            <a:cxnLst/>
            <a:rect r="r" b="b" t="t" l="l"/>
            <a:pathLst>
              <a:path h="706135" w="1071903">
                <a:moveTo>
                  <a:pt x="0" y="0"/>
                </a:moveTo>
                <a:lnTo>
                  <a:pt x="1071904" y="0"/>
                </a:lnTo>
                <a:lnTo>
                  <a:pt x="1071904" y="706136"/>
                </a:lnTo>
                <a:lnTo>
                  <a:pt x="0" y="706136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41B6E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443283" y="-800100"/>
            <a:ext cx="5160004" cy="2580002"/>
          </a:xfrm>
          <a:custGeom>
            <a:avLst/>
            <a:gdLst/>
            <a:ahLst/>
            <a:cxnLst/>
            <a:rect r="r" b="b" t="t" l="l"/>
            <a:pathLst>
              <a:path h="2580002" w="5160004">
                <a:moveTo>
                  <a:pt x="0" y="0"/>
                </a:moveTo>
                <a:lnTo>
                  <a:pt x="5160004" y="0"/>
                </a:lnTo>
                <a:lnTo>
                  <a:pt x="5160004" y="2580002"/>
                </a:lnTo>
                <a:lnTo>
                  <a:pt x="0" y="25800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false" rot="0">
            <a:off x="-1352580" y="7144503"/>
            <a:ext cx="4227594" cy="4227594"/>
          </a:xfrm>
          <a:custGeom>
            <a:avLst/>
            <a:gdLst/>
            <a:ahLst/>
            <a:cxnLst/>
            <a:rect r="r" b="b" t="t" l="l"/>
            <a:pathLst>
              <a:path h="4227594" w="4227594">
                <a:moveTo>
                  <a:pt x="4227594" y="0"/>
                </a:moveTo>
                <a:lnTo>
                  <a:pt x="0" y="0"/>
                </a:lnTo>
                <a:lnTo>
                  <a:pt x="0" y="4227594"/>
                </a:lnTo>
                <a:lnTo>
                  <a:pt x="4227594" y="4227594"/>
                </a:lnTo>
                <a:lnTo>
                  <a:pt x="422759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5201900" y="7843242"/>
            <a:ext cx="4114800" cy="4114800"/>
          </a:xfrm>
          <a:custGeom>
            <a:avLst/>
            <a:gdLst/>
            <a:ahLst/>
            <a:cxnLst/>
            <a:rect r="r" b="b" t="t" l="l"/>
            <a:pathLst>
              <a:path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17259300" y="6703862"/>
            <a:ext cx="2053173" cy="2053173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A499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-3285545" y="-800100"/>
            <a:ext cx="5816717" cy="2855479"/>
          </a:xfrm>
          <a:custGeom>
            <a:avLst/>
            <a:gdLst/>
            <a:ahLst/>
            <a:cxnLst/>
            <a:rect r="r" b="b" t="t" l="l"/>
            <a:pathLst>
              <a:path h="2855479" w="5816717">
                <a:moveTo>
                  <a:pt x="0" y="0"/>
                </a:moveTo>
                <a:lnTo>
                  <a:pt x="5816717" y="0"/>
                </a:lnTo>
                <a:lnTo>
                  <a:pt x="5816717" y="2855479"/>
                </a:lnTo>
                <a:lnTo>
                  <a:pt x="0" y="285547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-638476" y="1080055"/>
            <a:ext cx="1399693" cy="1399693"/>
            <a:chOff x="0" y="0"/>
            <a:chExt cx="812800" cy="8128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88720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2" id="12"/>
          <p:cNvSpPr txBox="true"/>
          <p:nvPr/>
        </p:nvSpPr>
        <p:spPr>
          <a:xfrm rot="0">
            <a:off x="2173399" y="3375383"/>
            <a:ext cx="13941202" cy="34996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678"/>
              </a:lnSpc>
            </a:pPr>
            <a:r>
              <a:rPr lang="en-US" b="true" sz="8507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DO YOU SEE THE PEP AS PART OF YOUR RESPONSIBILITES?</a:t>
            </a:r>
          </a:p>
        </p:txBody>
      </p:sp>
      <p:sp>
        <p:nvSpPr>
          <p:cNvPr name="Freeform 13" id="13"/>
          <p:cNvSpPr/>
          <p:nvPr/>
        </p:nvSpPr>
        <p:spPr>
          <a:xfrm flipH="false" flipV="false" rot="0">
            <a:off x="724660" y="5666036"/>
            <a:ext cx="1933380" cy="1478467"/>
          </a:xfrm>
          <a:custGeom>
            <a:avLst/>
            <a:gdLst/>
            <a:ahLst/>
            <a:cxnLst/>
            <a:rect r="r" b="b" t="t" l="l"/>
            <a:pathLst>
              <a:path h="1478467" w="1933380">
                <a:moveTo>
                  <a:pt x="0" y="0"/>
                </a:moveTo>
                <a:lnTo>
                  <a:pt x="1933380" y="0"/>
                </a:lnTo>
                <a:lnTo>
                  <a:pt x="1933380" y="1478467"/>
                </a:lnTo>
                <a:lnTo>
                  <a:pt x="0" y="1478467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761217" y="8207088"/>
            <a:ext cx="3129891" cy="2493480"/>
          </a:xfrm>
          <a:custGeom>
            <a:avLst/>
            <a:gdLst/>
            <a:ahLst/>
            <a:cxnLst/>
            <a:rect r="r" b="b" t="t" l="l"/>
            <a:pathLst>
              <a:path h="2493480" w="3129891">
                <a:moveTo>
                  <a:pt x="0" y="0"/>
                </a:moveTo>
                <a:lnTo>
                  <a:pt x="3129891" y="0"/>
                </a:lnTo>
                <a:lnTo>
                  <a:pt x="3129891" y="2493480"/>
                </a:lnTo>
                <a:lnTo>
                  <a:pt x="0" y="2493480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0" y="6892567"/>
            <a:ext cx="3382701" cy="2470957"/>
          </a:xfrm>
          <a:custGeom>
            <a:avLst/>
            <a:gdLst/>
            <a:ahLst/>
            <a:cxnLst/>
            <a:rect r="r" b="b" t="t" l="l"/>
            <a:pathLst>
              <a:path h="2470957" w="3382701">
                <a:moveTo>
                  <a:pt x="0" y="0"/>
                </a:moveTo>
                <a:lnTo>
                  <a:pt x="3382701" y="0"/>
                </a:lnTo>
                <a:lnTo>
                  <a:pt x="3382701" y="2470957"/>
                </a:lnTo>
                <a:lnTo>
                  <a:pt x="0" y="2470957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8502505" y="8905232"/>
            <a:ext cx="1071903" cy="706135"/>
          </a:xfrm>
          <a:custGeom>
            <a:avLst/>
            <a:gdLst/>
            <a:ahLst/>
            <a:cxnLst/>
            <a:rect r="r" b="b" t="t" l="l"/>
            <a:pathLst>
              <a:path h="706135" w="1071903">
                <a:moveTo>
                  <a:pt x="0" y="0"/>
                </a:moveTo>
                <a:lnTo>
                  <a:pt x="1071904" y="0"/>
                </a:lnTo>
                <a:lnTo>
                  <a:pt x="1071904" y="706136"/>
                </a:lnTo>
                <a:lnTo>
                  <a:pt x="0" y="706136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5D9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443283" y="-800100"/>
            <a:ext cx="5160004" cy="2580002"/>
          </a:xfrm>
          <a:custGeom>
            <a:avLst/>
            <a:gdLst/>
            <a:ahLst/>
            <a:cxnLst/>
            <a:rect r="r" b="b" t="t" l="l"/>
            <a:pathLst>
              <a:path h="2580002" w="5160004">
                <a:moveTo>
                  <a:pt x="0" y="0"/>
                </a:moveTo>
                <a:lnTo>
                  <a:pt x="5160004" y="0"/>
                </a:lnTo>
                <a:lnTo>
                  <a:pt x="5160004" y="2580002"/>
                </a:lnTo>
                <a:lnTo>
                  <a:pt x="0" y="25800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false" rot="0">
            <a:off x="-1352580" y="7144503"/>
            <a:ext cx="4227594" cy="4227594"/>
          </a:xfrm>
          <a:custGeom>
            <a:avLst/>
            <a:gdLst/>
            <a:ahLst/>
            <a:cxnLst/>
            <a:rect r="r" b="b" t="t" l="l"/>
            <a:pathLst>
              <a:path h="4227594" w="4227594">
                <a:moveTo>
                  <a:pt x="4227594" y="0"/>
                </a:moveTo>
                <a:lnTo>
                  <a:pt x="0" y="0"/>
                </a:lnTo>
                <a:lnTo>
                  <a:pt x="0" y="4227594"/>
                </a:lnTo>
                <a:lnTo>
                  <a:pt x="4227594" y="4227594"/>
                </a:lnTo>
                <a:lnTo>
                  <a:pt x="422759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5201900" y="7843242"/>
            <a:ext cx="4114800" cy="4114800"/>
          </a:xfrm>
          <a:custGeom>
            <a:avLst/>
            <a:gdLst/>
            <a:ahLst/>
            <a:cxnLst/>
            <a:rect r="r" b="b" t="t" l="l"/>
            <a:pathLst>
              <a:path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17259300" y="6703862"/>
            <a:ext cx="2053173" cy="2053173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943E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-3285545" y="-800100"/>
            <a:ext cx="5816717" cy="2855479"/>
          </a:xfrm>
          <a:custGeom>
            <a:avLst/>
            <a:gdLst/>
            <a:ahLst/>
            <a:cxnLst/>
            <a:rect r="r" b="b" t="t" l="l"/>
            <a:pathLst>
              <a:path h="2855479" w="5816717">
                <a:moveTo>
                  <a:pt x="0" y="0"/>
                </a:moveTo>
                <a:lnTo>
                  <a:pt x="5816717" y="0"/>
                </a:lnTo>
                <a:lnTo>
                  <a:pt x="5816717" y="2855479"/>
                </a:lnTo>
                <a:lnTo>
                  <a:pt x="0" y="285547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-638476" y="1080055"/>
            <a:ext cx="1399693" cy="1399693"/>
            <a:chOff x="0" y="0"/>
            <a:chExt cx="812800" cy="8128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88720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2" id="12"/>
          <p:cNvSpPr txBox="true"/>
          <p:nvPr/>
        </p:nvSpPr>
        <p:spPr>
          <a:xfrm rot="0">
            <a:off x="2912897" y="3068744"/>
            <a:ext cx="12462205" cy="41172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757"/>
              </a:lnSpc>
            </a:pPr>
            <a:r>
              <a:rPr lang="en-US" b="true" sz="7605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DO YOU EVER FEEL UNSAFE / IN DANGER CARRYING OUT YOUR DUTIES?</a:t>
            </a:r>
          </a:p>
        </p:txBody>
      </p:sp>
      <p:sp>
        <p:nvSpPr>
          <p:cNvPr name="Freeform 13" id="13"/>
          <p:cNvSpPr/>
          <p:nvPr/>
        </p:nvSpPr>
        <p:spPr>
          <a:xfrm flipH="false" flipV="false" rot="0">
            <a:off x="13725963" y="6863467"/>
            <a:ext cx="4297322" cy="3423533"/>
          </a:xfrm>
          <a:custGeom>
            <a:avLst/>
            <a:gdLst/>
            <a:ahLst/>
            <a:cxnLst/>
            <a:rect r="r" b="b" t="t" l="l"/>
            <a:pathLst>
              <a:path h="3423533" w="4297322">
                <a:moveTo>
                  <a:pt x="0" y="0"/>
                </a:moveTo>
                <a:lnTo>
                  <a:pt x="4297322" y="0"/>
                </a:lnTo>
                <a:lnTo>
                  <a:pt x="4297322" y="3423533"/>
                </a:lnTo>
                <a:lnTo>
                  <a:pt x="0" y="3423533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4926467" y="4389303"/>
            <a:ext cx="1972514" cy="1508393"/>
          </a:xfrm>
          <a:custGeom>
            <a:avLst/>
            <a:gdLst/>
            <a:ahLst/>
            <a:cxnLst/>
            <a:rect r="r" b="b" t="t" l="l"/>
            <a:pathLst>
              <a:path h="1508393" w="1972514">
                <a:moveTo>
                  <a:pt x="0" y="0"/>
                </a:moveTo>
                <a:lnTo>
                  <a:pt x="1972514" y="0"/>
                </a:lnTo>
                <a:lnTo>
                  <a:pt x="1972514" y="1508394"/>
                </a:lnTo>
                <a:lnTo>
                  <a:pt x="0" y="1508394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4434410" y="5612471"/>
            <a:ext cx="2899477" cy="2117977"/>
          </a:xfrm>
          <a:custGeom>
            <a:avLst/>
            <a:gdLst/>
            <a:ahLst/>
            <a:cxnLst/>
            <a:rect r="r" b="b" t="t" l="l"/>
            <a:pathLst>
              <a:path h="2117977" w="2899477">
                <a:moveTo>
                  <a:pt x="0" y="0"/>
                </a:moveTo>
                <a:lnTo>
                  <a:pt x="2899478" y="0"/>
                </a:lnTo>
                <a:lnTo>
                  <a:pt x="2899478" y="2117977"/>
                </a:lnTo>
                <a:lnTo>
                  <a:pt x="0" y="2117977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8502505" y="8905232"/>
            <a:ext cx="1071903" cy="706135"/>
          </a:xfrm>
          <a:custGeom>
            <a:avLst/>
            <a:gdLst/>
            <a:ahLst/>
            <a:cxnLst/>
            <a:rect r="r" b="b" t="t" l="l"/>
            <a:pathLst>
              <a:path h="706135" w="1071903">
                <a:moveTo>
                  <a:pt x="0" y="0"/>
                </a:moveTo>
                <a:lnTo>
                  <a:pt x="1071904" y="0"/>
                </a:lnTo>
                <a:lnTo>
                  <a:pt x="1071904" y="706136"/>
                </a:lnTo>
                <a:lnTo>
                  <a:pt x="0" y="706136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185B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443283" y="-800100"/>
            <a:ext cx="5160004" cy="2580002"/>
          </a:xfrm>
          <a:custGeom>
            <a:avLst/>
            <a:gdLst/>
            <a:ahLst/>
            <a:cxnLst/>
            <a:rect r="r" b="b" t="t" l="l"/>
            <a:pathLst>
              <a:path h="2580002" w="5160004">
                <a:moveTo>
                  <a:pt x="0" y="0"/>
                </a:moveTo>
                <a:lnTo>
                  <a:pt x="5160004" y="0"/>
                </a:lnTo>
                <a:lnTo>
                  <a:pt x="5160004" y="2580002"/>
                </a:lnTo>
                <a:lnTo>
                  <a:pt x="0" y="25800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false" rot="0">
            <a:off x="-1352580" y="7144503"/>
            <a:ext cx="4227594" cy="4227594"/>
          </a:xfrm>
          <a:custGeom>
            <a:avLst/>
            <a:gdLst/>
            <a:ahLst/>
            <a:cxnLst/>
            <a:rect r="r" b="b" t="t" l="l"/>
            <a:pathLst>
              <a:path h="4227594" w="4227594">
                <a:moveTo>
                  <a:pt x="4227594" y="0"/>
                </a:moveTo>
                <a:lnTo>
                  <a:pt x="0" y="0"/>
                </a:lnTo>
                <a:lnTo>
                  <a:pt x="0" y="4227594"/>
                </a:lnTo>
                <a:lnTo>
                  <a:pt x="4227594" y="4227594"/>
                </a:lnTo>
                <a:lnTo>
                  <a:pt x="422759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5201900" y="7843242"/>
            <a:ext cx="4114800" cy="4114800"/>
          </a:xfrm>
          <a:custGeom>
            <a:avLst/>
            <a:gdLst/>
            <a:ahLst/>
            <a:cxnLst/>
            <a:rect r="r" b="b" t="t" l="l"/>
            <a:pathLst>
              <a:path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17259300" y="6703862"/>
            <a:ext cx="2053173" cy="2053173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5EB8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-3285545" y="-800100"/>
            <a:ext cx="5816717" cy="2855479"/>
          </a:xfrm>
          <a:custGeom>
            <a:avLst/>
            <a:gdLst/>
            <a:ahLst/>
            <a:cxnLst/>
            <a:rect r="r" b="b" t="t" l="l"/>
            <a:pathLst>
              <a:path h="2855479" w="5816717">
                <a:moveTo>
                  <a:pt x="0" y="0"/>
                </a:moveTo>
                <a:lnTo>
                  <a:pt x="5816717" y="0"/>
                </a:lnTo>
                <a:lnTo>
                  <a:pt x="5816717" y="2855479"/>
                </a:lnTo>
                <a:lnTo>
                  <a:pt x="0" y="285547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-638476" y="1080055"/>
            <a:ext cx="1399693" cy="1399693"/>
            <a:chOff x="0" y="0"/>
            <a:chExt cx="812800" cy="8128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88720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6261772" y="5540920"/>
            <a:ext cx="2882228" cy="4787634"/>
          </a:xfrm>
          <a:custGeom>
            <a:avLst/>
            <a:gdLst/>
            <a:ahLst/>
            <a:cxnLst/>
            <a:rect r="r" b="b" t="t" l="l"/>
            <a:pathLst>
              <a:path h="4787634" w="2882228">
                <a:moveTo>
                  <a:pt x="0" y="0"/>
                </a:moveTo>
                <a:lnTo>
                  <a:pt x="2882228" y="0"/>
                </a:lnTo>
                <a:lnTo>
                  <a:pt x="2882228" y="4787634"/>
                </a:lnTo>
                <a:lnTo>
                  <a:pt x="0" y="478763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true" flipV="false" rot="0">
            <a:off x="8968042" y="5833785"/>
            <a:ext cx="2454835" cy="4453215"/>
          </a:xfrm>
          <a:custGeom>
            <a:avLst/>
            <a:gdLst/>
            <a:ahLst/>
            <a:cxnLst/>
            <a:rect r="r" b="b" t="t" l="l"/>
            <a:pathLst>
              <a:path h="4453215" w="2454835">
                <a:moveTo>
                  <a:pt x="2454835" y="0"/>
                </a:moveTo>
                <a:lnTo>
                  <a:pt x="0" y="0"/>
                </a:lnTo>
                <a:lnTo>
                  <a:pt x="0" y="4453215"/>
                </a:lnTo>
                <a:lnTo>
                  <a:pt x="2454835" y="4453215"/>
                </a:lnTo>
                <a:lnTo>
                  <a:pt x="2454835" y="0"/>
                </a:lnTo>
                <a:close/>
              </a:path>
            </a:pathLst>
          </a:custGeom>
          <a:blipFill>
            <a:blip r:embed="rId11"/>
            <a:stretch>
              <a:fillRect l="0" t="0" r="0" b="0"/>
            </a:stretch>
          </a:blipFill>
        </p:spPr>
      </p:sp>
      <p:sp>
        <p:nvSpPr>
          <p:cNvPr name="TextBox 14" id="14"/>
          <p:cNvSpPr txBox="true"/>
          <p:nvPr/>
        </p:nvSpPr>
        <p:spPr>
          <a:xfrm rot="0">
            <a:off x="2867895" y="1371239"/>
            <a:ext cx="12552210" cy="41696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813"/>
              </a:lnSpc>
            </a:pPr>
            <a:r>
              <a:rPr lang="en-US" b="true" sz="7660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THE PEP WORKS SMOOTHEST WHEN ALL STAKEHOLDERS WORK TOGETHER / AS A TEAM.</a:t>
            </a:r>
          </a:p>
        </p:txBody>
      </p:sp>
      <p:sp>
        <p:nvSpPr>
          <p:cNvPr name="Freeform 15" id="15"/>
          <p:cNvSpPr/>
          <p:nvPr/>
        </p:nvSpPr>
        <p:spPr>
          <a:xfrm flipH="false" flipV="false" rot="0">
            <a:off x="8502505" y="8905232"/>
            <a:ext cx="1071903" cy="706135"/>
          </a:xfrm>
          <a:custGeom>
            <a:avLst/>
            <a:gdLst/>
            <a:ahLst/>
            <a:cxnLst/>
            <a:rect r="r" b="b" t="t" l="l"/>
            <a:pathLst>
              <a:path h="706135" w="1071903">
                <a:moveTo>
                  <a:pt x="0" y="0"/>
                </a:moveTo>
                <a:lnTo>
                  <a:pt x="1071904" y="0"/>
                </a:lnTo>
                <a:lnTo>
                  <a:pt x="1071904" y="706136"/>
                </a:lnTo>
                <a:lnTo>
                  <a:pt x="0" y="706136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41B6E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443283" y="-800100"/>
            <a:ext cx="5160004" cy="2580002"/>
          </a:xfrm>
          <a:custGeom>
            <a:avLst/>
            <a:gdLst/>
            <a:ahLst/>
            <a:cxnLst/>
            <a:rect r="r" b="b" t="t" l="l"/>
            <a:pathLst>
              <a:path h="2580002" w="5160004">
                <a:moveTo>
                  <a:pt x="0" y="0"/>
                </a:moveTo>
                <a:lnTo>
                  <a:pt x="5160004" y="0"/>
                </a:lnTo>
                <a:lnTo>
                  <a:pt x="5160004" y="2580002"/>
                </a:lnTo>
                <a:lnTo>
                  <a:pt x="0" y="25800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false" rot="0">
            <a:off x="-1352580" y="7144503"/>
            <a:ext cx="4227594" cy="4227594"/>
          </a:xfrm>
          <a:custGeom>
            <a:avLst/>
            <a:gdLst/>
            <a:ahLst/>
            <a:cxnLst/>
            <a:rect r="r" b="b" t="t" l="l"/>
            <a:pathLst>
              <a:path h="4227594" w="4227594">
                <a:moveTo>
                  <a:pt x="4227594" y="0"/>
                </a:moveTo>
                <a:lnTo>
                  <a:pt x="0" y="0"/>
                </a:lnTo>
                <a:lnTo>
                  <a:pt x="0" y="4227594"/>
                </a:lnTo>
                <a:lnTo>
                  <a:pt x="4227594" y="4227594"/>
                </a:lnTo>
                <a:lnTo>
                  <a:pt x="422759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5201900" y="7843242"/>
            <a:ext cx="4114800" cy="4114800"/>
          </a:xfrm>
          <a:custGeom>
            <a:avLst/>
            <a:gdLst/>
            <a:ahLst/>
            <a:cxnLst/>
            <a:rect r="r" b="b" t="t" l="l"/>
            <a:pathLst>
              <a:path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17259300" y="6703862"/>
            <a:ext cx="2053173" cy="2053173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943E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-3285545" y="-800100"/>
            <a:ext cx="5816717" cy="2855479"/>
          </a:xfrm>
          <a:custGeom>
            <a:avLst/>
            <a:gdLst/>
            <a:ahLst/>
            <a:cxnLst/>
            <a:rect r="r" b="b" t="t" l="l"/>
            <a:pathLst>
              <a:path h="2855479" w="5816717">
                <a:moveTo>
                  <a:pt x="0" y="0"/>
                </a:moveTo>
                <a:lnTo>
                  <a:pt x="5816717" y="0"/>
                </a:lnTo>
                <a:lnTo>
                  <a:pt x="5816717" y="2855479"/>
                </a:lnTo>
                <a:lnTo>
                  <a:pt x="0" y="285547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-638476" y="1080055"/>
            <a:ext cx="1399693" cy="1399693"/>
            <a:chOff x="0" y="0"/>
            <a:chExt cx="812800" cy="8128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72373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2" id="12"/>
          <p:cNvSpPr txBox="true"/>
          <p:nvPr/>
        </p:nvSpPr>
        <p:spPr>
          <a:xfrm rot="0">
            <a:off x="2867895" y="3515141"/>
            <a:ext cx="12552210" cy="21848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813"/>
              </a:lnSpc>
            </a:pPr>
            <a:r>
              <a:rPr lang="en-US" b="true" sz="7660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A TEAM CAN’T EXIST WITHOUT COMPASSION.</a:t>
            </a:r>
          </a:p>
        </p:txBody>
      </p:sp>
      <p:sp>
        <p:nvSpPr>
          <p:cNvPr name="Freeform 13" id="13"/>
          <p:cNvSpPr/>
          <p:nvPr/>
        </p:nvSpPr>
        <p:spPr>
          <a:xfrm flipH="false" flipV="false" rot="0">
            <a:off x="-377187" y="4794533"/>
            <a:ext cx="4345914" cy="5492467"/>
          </a:xfrm>
          <a:custGeom>
            <a:avLst/>
            <a:gdLst/>
            <a:ahLst/>
            <a:cxnLst/>
            <a:rect r="r" b="b" t="t" l="l"/>
            <a:pathLst>
              <a:path h="5492467" w="4345914">
                <a:moveTo>
                  <a:pt x="0" y="0"/>
                </a:moveTo>
                <a:lnTo>
                  <a:pt x="4345915" y="0"/>
                </a:lnTo>
                <a:lnTo>
                  <a:pt x="4345915" y="5492467"/>
                </a:lnTo>
                <a:lnTo>
                  <a:pt x="0" y="5492467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3680789" y="5700029"/>
            <a:ext cx="4607211" cy="4849696"/>
          </a:xfrm>
          <a:custGeom>
            <a:avLst/>
            <a:gdLst/>
            <a:ahLst/>
            <a:cxnLst/>
            <a:rect r="r" b="b" t="t" l="l"/>
            <a:pathLst>
              <a:path h="4849696" w="4607211">
                <a:moveTo>
                  <a:pt x="0" y="0"/>
                </a:moveTo>
                <a:lnTo>
                  <a:pt x="4607211" y="0"/>
                </a:lnTo>
                <a:lnTo>
                  <a:pt x="4607211" y="4849696"/>
                </a:lnTo>
                <a:lnTo>
                  <a:pt x="0" y="4849696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8502505" y="8905232"/>
            <a:ext cx="1071903" cy="706135"/>
          </a:xfrm>
          <a:custGeom>
            <a:avLst/>
            <a:gdLst/>
            <a:ahLst/>
            <a:cxnLst/>
            <a:rect r="r" b="b" t="t" l="l"/>
            <a:pathLst>
              <a:path h="706135" w="1071903">
                <a:moveTo>
                  <a:pt x="0" y="0"/>
                </a:moveTo>
                <a:lnTo>
                  <a:pt x="1071904" y="0"/>
                </a:lnTo>
                <a:lnTo>
                  <a:pt x="1071904" y="706136"/>
                </a:lnTo>
                <a:lnTo>
                  <a:pt x="0" y="706136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08DA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443283" y="-800100"/>
            <a:ext cx="5160004" cy="2580002"/>
          </a:xfrm>
          <a:custGeom>
            <a:avLst/>
            <a:gdLst/>
            <a:ahLst/>
            <a:cxnLst/>
            <a:rect r="r" b="b" t="t" l="l"/>
            <a:pathLst>
              <a:path h="2580002" w="5160004">
                <a:moveTo>
                  <a:pt x="0" y="0"/>
                </a:moveTo>
                <a:lnTo>
                  <a:pt x="5160004" y="0"/>
                </a:lnTo>
                <a:lnTo>
                  <a:pt x="5160004" y="2580002"/>
                </a:lnTo>
                <a:lnTo>
                  <a:pt x="0" y="25800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false" rot="0">
            <a:off x="-1352580" y="7144503"/>
            <a:ext cx="4227594" cy="4227594"/>
          </a:xfrm>
          <a:custGeom>
            <a:avLst/>
            <a:gdLst/>
            <a:ahLst/>
            <a:cxnLst/>
            <a:rect r="r" b="b" t="t" l="l"/>
            <a:pathLst>
              <a:path h="4227594" w="4227594">
                <a:moveTo>
                  <a:pt x="4227594" y="0"/>
                </a:moveTo>
                <a:lnTo>
                  <a:pt x="0" y="0"/>
                </a:lnTo>
                <a:lnTo>
                  <a:pt x="0" y="4227594"/>
                </a:lnTo>
                <a:lnTo>
                  <a:pt x="4227594" y="4227594"/>
                </a:lnTo>
                <a:lnTo>
                  <a:pt x="422759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5201900" y="7843242"/>
            <a:ext cx="4114800" cy="4114800"/>
          </a:xfrm>
          <a:custGeom>
            <a:avLst/>
            <a:gdLst/>
            <a:ahLst/>
            <a:cxnLst/>
            <a:rect r="r" b="b" t="t" l="l"/>
            <a:pathLst>
              <a:path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17259300" y="6703862"/>
            <a:ext cx="2053173" cy="2053173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A499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-3285545" y="-800100"/>
            <a:ext cx="5816717" cy="2855479"/>
          </a:xfrm>
          <a:custGeom>
            <a:avLst/>
            <a:gdLst/>
            <a:ahLst/>
            <a:cxnLst/>
            <a:rect r="r" b="b" t="t" l="l"/>
            <a:pathLst>
              <a:path h="2855479" w="5816717">
                <a:moveTo>
                  <a:pt x="0" y="0"/>
                </a:moveTo>
                <a:lnTo>
                  <a:pt x="5816717" y="0"/>
                </a:lnTo>
                <a:lnTo>
                  <a:pt x="5816717" y="2855479"/>
                </a:lnTo>
                <a:lnTo>
                  <a:pt x="0" y="285547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-638476" y="1080055"/>
            <a:ext cx="1399693" cy="1399693"/>
            <a:chOff x="0" y="0"/>
            <a:chExt cx="812800" cy="8128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3087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-189052" y="4370358"/>
            <a:ext cx="4802763" cy="6066649"/>
          </a:xfrm>
          <a:custGeom>
            <a:avLst/>
            <a:gdLst/>
            <a:ahLst/>
            <a:cxnLst/>
            <a:rect r="r" b="b" t="t" l="l"/>
            <a:pathLst>
              <a:path h="6066649" w="4802763">
                <a:moveTo>
                  <a:pt x="0" y="0"/>
                </a:moveTo>
                <a:lnTo>
                  <a:pt x="4802764" y="0"/>
                </a:lnTo>
                <a:lnTo>
                  <a:pt x="4802764" y="6066649"/>
                </a:lnTo>
                <a:lnTo>
                  <a:pt x="0" y="6066649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2867895" y="3540121"/>
            <a:ext cx="12552210" cy="31754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813"/>
              </a:lnSpc>
            </a:pPr>
            <a:r>
              <a:rPr lang="en-US" b="true" sz="7660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COMPASSION CAN’T EXIST WITHOUT EMPATHY.</a:t>
            </a:r>
          </a:p>
        </p:txBody>
      </p:sp>
      <p:sp>
        <p:nvSpPr>
          <p:cNvPr name="Freeform 14" id="14"/>
          <p:cNvSpPr/>
          <p:nvPr/>
        </p:nvSpPr>
        <p:spPr>
          <a:xfrm flipH="false" flipV="false" rot="0">
            <a:off x="8502505" y="8905232"/>
            <a:ext cx="1071903" cy="706135"/>
          </a:xfrm>
          <a:custGeom>
            <a:avLst/>
            <a:gdLst/>
            <a:ahLst/>
            <a:cxnLst/>
            <a:rect r="r" b="b" t="t" l="l"/>
            <a:pathLst>
              <a:path h="706135" w="1071903">
                <a:moveTo>
                  <a:pt x="0" y="0"/>
                </a:moveTo>
                <a:lnTo>
                  <a:pt x="1071904" y="0"/>
                </a:lnTo>
                <a:lnTo>
                  <a:pt x="1071904" y="706136"/>
                </a:lnTo>
                <a:lnTo>
                  <a:pt x="0" y="706136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9CF8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443283" y="-800100"/>
            <a:ext cx="5160004" cy="2580002"/>
          </a:xfrm>
          <a:custGeom>
            <a:avLst/>
            <a:gdLst/>
            <a:ahLst/>
            <a:cxnLst/>
            <a:rect r="r" b="b" t="t" l="l"/>
            <a:pathLst>
              <a:path h="2580002" w="5160004">
                <a:moveTo>
                  <a:pt x="0" y="0"/>
                </a:moveTo>
                <a:lnTo>
                  <a:pt x="5160004" y="0"/>
                </a:lnTo>
                <a:lnTo>
                  <a:pt x="5160004" y="2580002"/>
                </a:lnTo>
                <a:lnTo>
                  <a:pt x="0" y="25800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false" rot="0">
            <a:off x="-1352580" y="7144503"/>
            <a:ext cx="4227594" cy="4227594"/>
          </a:xfrm>
          <a:custGeom>
            <a:avLst/>
            <a:gdLst/>
            <a:ahLst/>
            <a:cxnLst/>
            <a:rect r="r" b="b" t="t" l="l"/>
            <a:pathLst>
              <a:path h="4227594" w="4227594">
                <a:moveTo>
                  <a:pt x="4227594" y="0"/>
                </a:moveTo>
                <a:lnTo>
                  <a:pt x="0" y="0"/>
                </a:lnTo>
                <a:lnTo>
                  <a:pt x="0" y="4227594"/>
                </a:lnTo>
                <a:lnTo>
                  <a:pt x="4227594" y="4227594"/>
                </a:lnTo>
                <a:lnTo>
                  <a:pt x="422759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5201900" y="7843242"/>
            <a:ext cx="4114800" cy="4114800"/>
          </a:xfrm>
          <a:custGeom>
            <a:avLst/>
            <a:gdLst/>
            <a:ahLst/>
            <a:cxnLst/>
            <a:rect r="r" b="b" t="t" l="l"/>
            <a:pathLst>
              <a:path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17259300" y="6703862"/>
            <a:ext cx="2053173" cy="2053173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A499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-3285545" y="-800100"/>
            <a:ext cx="5816717" cy="2855479"/>
          </a:xfrm>
          <a:custGeom>
            <a:avLst/>
            <a:gdLst/>
            <a:ahLst/>
            <a:cxnLst/>
            <a:rect r="r" b="b" t="t" l="l"/>
            <a:pathLst>
              <a:path h="2855479" w="5816717">
                <a:moveTo>
                  <a:pt x="0" y="0"/>
                </a:moveTo>
                <a:lnTo>
                  <a:pt x="5816717" y="0"/>
                </a:lnTo>
                <a:lnTo>
                  <a:pt x="5816717" y="2855479"/>
                </a:lnTo>
                <a:lnTo>
                  <a:pt x="0" y="285547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-638476" y="1080055"/>
            <a:ext cx="1399693" cy="1399693"/>
            <a:chOff x="0" y="0"/>
            <a:chExt cx="812800" cy="8128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A499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2" id="12"/>
          <p:cNvSpPr txBox="true"/>
          <p:nvPr/>
        </p:nvSpPr>
        <p:spPr>
          <a:xfrm rot="0">
            <a:off x="2015159" y="3339071"/>
            <a:ext cx="14257681" cy="35898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875"/>
              </a:lnSpc>
            </a:pPr>
            <a:r>
              <a:rPr lang="en-US" b="true" sz="8701">
                <a:solidFill>
                  <a:srgbClr val="003087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EMPATHY MAP WORKSHOP INSTRUCTIONS</a:t>
            </a:r>
          </a:p>
        </p:txBody>
      </p:sp>
      <p:sp>
        <p:nvSpPr>
          <p:cNvPr name="Freeform 13" id="13"/>
          <p:cNvSpPr/>
          <p:nvPr/>
        </p:nvSpPr>
        <p:spPr>
          <a:xfrm flipH="false" flipV="false" rot="0">
            <a:off x="8502505" y="8905232"/>
            <a:ext cx="1071903" cy="706135"/>
          </a:xfrm>
          <a:custGeom>
            <a:avLst/>
            <a:gdLst/>
            <a:ahLst/>
            <a:cxnLst/>
            <a:rect r="r" b="b" t="t" l="l"/>
            <a:pathLst>
              <a:path h="706135" w="1071903">
                <a:moveTo>
                  <a:pt x="0" y="0"/>
                </a:moveTo>
                <a:lnTo>
                  <a:pt x="1071904" y="0"/>
                </a:lnTo>
                <a:lnTo>
                  <a:pt x="1071904" y="706136"/>
                </a:lnTo>
                <a:lnTo>
                  <a:pt x="0" y="706136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DAGhgXzk3j4</dc:identifier>
  <dcterms:modified xsi:type="dcterms:W3CDTF">2011-08-01T06:04:30Z</dcterms:modified>
  <cp:revision>1</cp:revision>
  <dc:title>Blue Minimalist Group Project Presentation</dc:title>
</cp:coreProperties>
</file>