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image" Target="../media/image-19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57225" y="2324100"/>
            <a:ext cx="7829550" cy="497275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657225" y="2401287"/>
            <a:ext cx="2205037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250" b="1" spc="-50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Problem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3348037" y="2324100"/>
            <a:ext cx="5629031" cy="4762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1890"/>
              </a:lnSpc>
              <a:buNone/>
            </a:pPr>
            <a:r>
              <a:rPr lang="en-US" sz="1350" spc="-13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 a high-tier product packaging (HEB) and mid-tier product packaging (Hill Country Fare) for granola.</a:t>
            </a:r>
            <a:endParaRPr lang="en-US" sz="1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" y="1985963"/>
            <a:ext cx="3238500" cy="1171575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609600" y="1985963"/>
            <a:ext cx="3695700" cy="2762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2160"/>
              </a:lnSpc>
              <a:buNone/>
            </a:pPr>
            <a:r>
              <a:rPr lang="en-US" sz="1800" b="1" spc="-36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Idea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609600" y="2376488"/>
            <a:ext cx="3695700" cy="7810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1530"/>
              </a:lnSpc>
              <a:buNone/>
            </a:pPr>
            <a:r>
              <a:rPr lang="en-US" sz="1125" spc="-11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create a granola that appeals to parents and kids, whimsical illustrations that emphasize growth and positivity were incorporated with the fruit flavors of each granola. </a:t>
            </a:r>
            <a:endParaRPr lang="en-US" sz="1125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0100" y="609600"/>
            <a:ext cx="3924300" cy="3924300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235" y="2758654"/>
            <a:ext cx="3922226" cy="2006276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091" y="481573"/>
            <a:ext cx="3929881" cy="244469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688" y="1000125"/>
            <a:ext cx="1733550" cy="263842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463" y="1000125"/>
            <a:ext cx="1728788" cy="2624138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3" y="985838"/>
            <a:ext cx="1731587" cy="263842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700463" y="3771900"/>
            <a:ext cx="2201333" cy="762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lnSpc>
                <a:spcPts val="1782"/>
              </a:lnSpc>
              <a:buNone/>
            </a:pPr>
            <a:r>
              <a:rPr lang="en-US" sz="1350" b="1" spc="-27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Problem 2</a:t>
            </a:r>
            <a:endParaRPr lang="en-US" sz="1350" dirty="0"/>
          </a:p>
          <a:p>
            <a:pPr algn="ctr" indent="0" marL="0">
              <a:lnSpc>
                <a:spcPts val="1072"/>
              </a:lnSpc>
              <a:buNone/>
            </a:pPr>
            <a:r>
              <a:rPr lang="en-US" sz="800" spc="-4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New flavor system by changing the color of the awning and keeping the color of the name constant</a:t>
            </a:r>
            <a:endParaRPr lang="en-US" sz="1350" dirty="0"/>
          </a:p>
        </p:txBody>
      </p:sp>
      <p:sp>
        <p:nvSpPr>
          <p:cNvPr id="6" name="Text 1"/>
          <p:cNvSpPr/>
          <p:nvPr/>
        </p:nvSpPr>
        <p:spPr>
          <a:xfrm>
            <a:off x="957263" y="3771900"/>
            <a:ext cx="2162175" cy="6715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lnSpc>
                <a:spcPts val="1782"/>
              </a:lnSpc>
              <a:buNone/>
            </a:pPr>
            <a:r>
              <a:rPr lang="en-US" sz="1350" b="1" spc="-27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Problem 1</a:t>
            </a:r>
            <a:endParaRPr lang="en-US" sz="1350" dirty="0"/>
          </a:p>
          <a:p>
            <a:pPr algn="ctr" indent="0" marL="0">
              <a:lnSpc>
                <a:spcPts val="1206"/>
              </a:lnSpc>
              <a:buNone/>
            </a:pPr>
            <a:r>
              <a:rPr lang="en-US" sz="900" spc="-5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Inefficient flavor system where the name changes color</a:t>
            </a:r>
            <a:endParaRPr lang="en-US" sz="1350" dirty="0"/>
          </a:p>
        </p:txBody>
      </p:sp>
      <p:sp>
        <p:nvSpPr>
          <p:cNvPr id="7" name="Text 2"/>
          <p:cNvSpPr/>
          <p:nvPr/>
        </p:nvSpPr>
        <p:spPr>
          <a:xfrm>
            <a:off x="6481763" y="3771900"/>
            <a:ext cx="2162175" cy="6715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lnSpc>
                <a:spcPts val="1782"/>
              </a:lnSpc>
              <a:buNone/>
            </a:pPr>
            <a:r>
              <a:rPr lang="en-US" sz="1350" b="1" spc="-27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Final Design</a:t>
            </a:r>
            <a:endParaRPr lang="en-US" sz="1350" dirty="0"/>
          </a:p>
          <a:p>
            <a:pPr algn="ctr" indent="0" marL="0">
              <a:lnSpc>
                <a:spcPts val="1206"/>
              </a:lnSpc>
              <a:buNone/>
            </a:pPr>
            <a:r>
              <a:rPr lang="en-US" sz="900" spc="-5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emphasized the main mascot and name of flavor</a:t>
            </a:r>
            <a:endParaRPr lang="en-US" sz="1350" dirty="0"/>
          </a:p>
        </p:txBody>
      </p:sp>
      <p:sp>
        <p:nvSpPr>
          <p:cNvPr id="8" name="Text 3"/>
          <p:cNvSpPr/>
          <p:nvPr/>
        </p:nvSpPr>
        <p:spPr>
          <a:xfrm>
            <a:off x="338138" y="333375"/>
            <a:ext cx="3695700" cy="2762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2160"/>
              </a:lnSpc>
              <a:buNone/>
            </a:pPr>
            <a:r>
              <a:rPr lang="en-US" sz="1800" b="1" spc="-36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Changes</a:t>
            </a:r>
            <a:endParaRPr lang="en-US" sz="180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0" y="2319338"/>
            <a:ext cx="395288" cy="280567"/>
          </a:xfrm>
          <a:prstGeom prst="rect">
            <a:avLst/>
          </a:prstGeom>
        </p:spPr>
      </p:pic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388" y="2319338"/>
            <a:ext cx="395288" cy="2805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" y="2433638"/>
            <a:ext cx="3238500" cy="276225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609600" y="2433638"/>
            <a:ext cx="3695700" cy="2762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2160"/>
              </a:lnSpc>
              <a:buNone/>
            </a:pPr>
            <a:r>
              <a:rPr lang="en-US" sz="1800" b="1" spc="-36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Shelf Test</a:t>
            </a:r>
            <a:endParaRPr lang="en-US" sz="18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0100" y="542925"/>
            <a:ext cx="3924300" cy="392430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42925"/>
            <a:ext cx="3962400" cy="4052888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525" y="2614613"/>
            <a:ext cx="485775" cy="733425"/>
          </a:xfrm>
          <a:prstGeom prst="rect">
            <a:avLst/>
          </a:prstGeom>
        </p:spPr>
      </p:pic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450" y="2619375"/>
            <a:ext cx="471488" cy="733425"/>
          </a:xfrm>
          <a:prstGeom prst="rect">
            <a:avLst/>
          </a:prstGeom>
        </p:spPr>
      </p:pic>
      <p:pic>
        <p:nvPicPr>
          <p:cNvPr id="8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088" y="2614613"/>
            <a:ext cx="481012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7513" y="1409700"/>
            <a:ext cx="3257550" cy="146685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975" y="4152900"/>
            <a:ext cx="1947863" cy="9906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38138" y="333375"/>
            <a:ext cx="3695700" cy="2762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2160"/>
              </a:lnSpc>
              <a:buNone/>
            </a:pPr>
            <a:r>
              <a:rPr lang="en-US" sz="1800" b="1" spc="-36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Mid Tier</a:t>
            </a:r>
            <a:endParaRPr lang="en-US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238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6338" y="-295275"/>
            <a:ext cx="7167563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14500" y="2295525"/>
            <a:ext cx="6172200" cy="5476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lnSpc>
                <a:spcPts val="4320"/>
              </a:lnSpc>
              <a:buNone/>
            </a:pPr>
            <a:r>
              <a:rPr lang="en-US" sz="3600" b="1" spc="-72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Process</a:t>
            </a:r>
            <a:endParaRPr lang="en-US" sz="3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" y="2083594"/>
            <a:ext cx="3238500" cy="976312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609600" y="2083594"/>
            <a:ext cx="3695700" cy="2762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2160"/>
              </a:lnSpc>
              <a:buNone/>
            </a:pPr>
            <a:r>
              <a:rPr lang="en-US" sz="1800" b="1" spc="-36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Idea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609600" y="2474119"/>
            <a:ext cx="3695700" cy="5857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1530"/>
              </a:lnSpc>
              <a:buNone/>
            </a:pPr>
            <a:r>
              <a:rPr lang="en-US" sz="1125" spc="-11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Also focusing on the appeal to parents and kids, an illustrative smiling sun was used to create an energizing and bright packaging. </a:t>
            </a:r>
            <a:endParaRPr lang="en-US" sz="1125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0100" y="609600"/>
            <a:ext cx="3924300" cy="3924300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5" y="600075"/>
            <a:ext cx="4057650" cy="39338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" y="2433638"/>
            <a:ext cx="3238500" cy="276225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609600" y="2433638"/>
            <a:ext cx="3695700" cy="2762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2160"/>
              </a:lnSpc>
              <a:buNone/>
            </a:pPr>
            <a:r>
              <a:rPr lang="en-US" sz="1800" b="1" spc="-36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Shelf Test</a:t>
            </a:r>
            <a:endParaRPr lang="en-US" sz="18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0100" y="542925"/>
            <a:ext cx="3924300" cy="392430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42925"/>
            <a:ext cx="3962400" cy="4052888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175" y="3248025"/>
            <a:ext cx="2009775" cy="1438275"/>
          </a:xfrm>
          <a:prstGeom prst="rect">
            <a:avLst/>
          </a:prstGeom>
        </p:spPr>
      </p:pic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025" y="3419475"/>
            <a:ext cx="990600" cy="923925"/>
          </a:xfrm>
          <a:prstGeom prst="rect">
            <a:avLst/>
          </a:prstGeom>
        </p:spPr>
      </p:pic>
      <p:pic>
        <p:nvPicPr>
          <p:cNvPr id="8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513" y="3319463"/>
            <a:ext cx="1571625" cy="11239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2400300"/>
            <a:ext cx="36004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250" b="1" spc="-50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Story</a:t>
            </a:r>
            <a:endParaRPr lang="en-US" sz="2250" dirty="0"/>
          </a:p>
        </p:txBody>
      </p:sp>
      <p:sp>
        <p:nvSpPr>
          <p:cNvPr id="3" name="Text 1"/>
          <p:cNvSpPr/>
          <p:nvPr/>
        </p:nvSpPr>
        <p:spPr>
          <a:xfrm>
            <a:off x="2571750" y="2190750"/>
            <a:ext cx="6428809" cy="952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1890"/>
              </a:lnSpc>
              <a:buNone/>
            </a:pPr>
            <a:r>
              <a:rPr lang="en-US" sz="1350" spc="-13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Many breakfast </a:t>
            </a:r>
            <a:pPr algn="l" indent="0" marL="0">
              <a:lnSpc>
                <a:spcPts val="1890"/>
              </a:lnSpc>
              <a:buNone/>
            </a:pPr>
            <a:r>
              <a:rPr lang="en-US" sz="1350" spc="-13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foods</a:t>
            </a:r>
            <a:pPr algn="l" indent="0" marL="0">
              <a:lnSpc>
                <a:spcPts val="1890"/>
              </a:lnSpc>
              <a:buNone/>
            </a:pPr>
            <a:r>
              <a:rPr lang="en-US" sz="1350" spc="-13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and snacks </a:t>
            </a:r>
            <a:pPr algn="l" indent="0" marL="0">
              <a:lnSpc>
                <a:spcPts val="1890"/>
              </a:lnSpc>
              <a:buNone/>
            </a:pPr>
            <a:r>
              <a:rPr lang="en-US" sz="1350" spc="-13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the market </a:t>
            </a:r>
            <a:pPr algn="l" indent="0" marL="0">
              <a:lnSpc>
                <a:spcPts val="1890"/>
              </a:lnSpc>
              <a:buNone/>
            </a:pPr>
            <a:r>
              <a:rPr lang="en-US" sz="1350" spc="-13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 kids are unhealthy and </a:t>
            </a:r>
            <a:pPr algn="l" indent="0" marL="0">
              <a:lnSpc>
                <a:spcPts val="1890"/>
              </a:lnSpc>
              <a:buNone/>
            </a:pPr>
            <a:r>
              <a:rPr lang="en-US" sz="1350" spc="-13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contain</a:t>
            </a:r>
            <a:pPr algn="l" indent="0" marL="0">
              <a:lnSpc>
                <a:spcPts val="1890"/>
              </a:lnSpc>
              <a:buNone/>
            </a:pPr>
            <a:r>
              <a:rPr lang="en-US" sz="1350" spc="-13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processed sugars</a:t>
            </a:r>
            <a:pPr algn="l" indent="0" marL="0">
              <a:lnSpc>
                <a:spcPts val="1890"/>
              </a:lnSpc>
              <a:buNone/>
            </a:pPr>
            <a:r>
              <a:rPr lang="en-US" sz="1350" spc="-13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pPr algn="l" indent="0" marL="0">
              <a:lnSpc>
                <a:spcPts val="1890"/>
              </a:lnSpc>
              <a:buNone/>
            </a:pPr>
            <a:r>
              <a:rPr lang="en-US" sz="1350" spc="-13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pPr algn="l" indent="0" marL="0">
              <a:lnSpc>
                <a:spcPts val="1890"/>
              </a:lnSpc>
              <a:buNone/>
            </a:pPr>
            <a:r>
              <a:rPr lang="en-US" sz="1350" spc="-13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sought a granola that is both versatile and nutrient-rich, without sacrificing the joy of taste. A granola to provide the proper nutrition that kids need to grow healthy and happy.</a:t>
            </a:r>
            <a:endParaRPr lang="en-US" sz="13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1114425"/>
            <a:ext cx="3810000" cy="215265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114425"/>
            <a:ext cx="3810000" cy="215265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609600" y="3457575"/>
            <a:ext cx="3810000" cy="914400"/>
          </a:xfrm>
          <a:prstGeom prst="rect">
            <a:avLst/>
          </a:prstGeom>
          <a:noFill/>
          <a:ln/>
        </p:spPr>
      </p:sp>
      <p:sp>
        <p:nvSpPr>
          <p:cNvPr id="5" name="Text 1"/>
          <p:cNvSpPr/>
          <p:nvPr/>
        </p:nvSpPr>
        <p:spPr>
          <a:xfrm>
            <a:off x="609600" y="3457575"/>
            <a:ext cx="426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1782"/>
              </a:lnSpc>
              <a:buNone/>
            </a:pPr>
            <a:r>
              <a:rPr lang="en-US" sz="1350" b="1" spc="-27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 Tier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609600" y="3762375"/>
            <a:ext cx="426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1206"/>
              </a:lnSpc>
              <a:buNone/>
            </a:pPr>
            <a:r>
              <a:rPr lang="en-US" sz="900" spc="-5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Little Sprouts Organic Granola has a unique name and packaging structure, an in-depth story behind the product, and details its organic, natural ingredients, as well as their nutritional benefits. Illustrations appeal to families and allows the packaging to stand out.</a:t>
            </a:r>
            <a:endParaRPr lang="en-US" sz="900" dirty="0"/>
          </a:p>
        </p:txBody>
      </p:sp>
      <p:sp>
        <p:nvSpPr>
          <p:cNvPr id="7" name="Shape 3"/>
          <p:cNvSpPr/>
          <p:nvPr/>
        </p:nvSpPr>
        <p:spPr>
          <a:xfrm>
            <a:off x="4724400" y="3457575"/>
            <a:ext cx="3810000" cy="914400"/>
          </a:xfrm>
          <a:prstGeom prst="rect">
            <a:avLst/>
          </a:prstGeom>
          <a:noFill/>
          <a:ln/>
        </p:spPr>
      </p:sp>
      <p:sp>
        <p:nvSpPr>
          <p:cNvPr id="8" name="Text 4"/>
          <p:cNvSpPr/>
          <p:nvPr/>
        </p:nvSpPr>
        <p:spPr>
          <a:xfrm>
            <a:off x="4724400" y="3457575"/>
            <a:ext cx="426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1782"/>
              </a:lnSpc>
              <a:buNone/>
            </a:pPr>
            <a:r>
              <a:rPr lang="en-US" sz="1350" b="1" spc="-27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Mid Tier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4724400" y="3762375"/>
            <a:ext cx="426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1206"/>
              </a:lnSpc>
              <a:buNone/>
            </a:pPr>
            <a:r>
              <a:rPr lang="en-US" sz="900" spc="-5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Hill Country Fare Granola uses a generic name, focuses on its natural ingredients, and the main benefits of its nutritional values. Although a mid-tier product, the smiling sun adds a bright personality to the product appealing to families with kids.</a:t>
            </a:r>
            <a:endParaRPr lang="en-US" sz="9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14425"/>
            <a:ext cx="3810000" cy="2152650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119188"/>
            <a:ext cx="3810000" cy="212883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338138" y="333375"/>
            <a:ext cx="3695700" cy="2762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2160"/>
              </a:lnSpc>
              <a:buNone/>
            </a:pPr>
            <a:r>
              <a:rPr lang="en-US" sz="1800" b="1" spc="-36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Overview</a:t>
            </a:r>
            <a:endParaRPr lang="en-US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585913" y="2343150"/>
            <a:ext cx="5972175" cy="342900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1585913" y="2343150"/>
            <a:ext cx="6429375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250" b="1" spc="-50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healthy (and fun) granola for kids.</a:t>
            </a:r>
            <a:endParaRPr lang="en-US" sz="22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52725" y="1557338"/>
            <a:ext cx="3638680" cy="1533331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5" y="895350"/>
            <a:ext cx="1050496" cy="34255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532" y="3709988"/>
            <a:ext cx="429988" cy="592462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124" y="3736770"/>
            <a:ext cx="673298" cy="582789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900" y="3730106"/>
            <a:ext cx="541223" cy="552558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338138" y="333375"/>
            <a:ext cx="3695700" cy="2762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2160"/>
              </a:lnSpc>
              <a:buNone/>
            </a:pPr>
            <a:r>
              <a:rPr lang="en-US" sz="1800" b="1" spc="-36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 Tier</a:t>
            </a:r>
            <a:endParaRPr lang="en-US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714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76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1138" y="0"/>
            <a:ext cx="6181725" cy="49482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14500" y="2295525"/>
            <a:ext cx="6172200" cy="5476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lnSpc>
                <a:spcPts val="4320"/>
              </a:lnSpc>
              <a:buNone/>
            </a:pPr>
            <a:r>
              <a:rPr lang="en-US" sz="3600" b="1" spc="-72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Process</a:t>
            </a:r>
            <a:endParaRPr lang="en-US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9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" y="1766888"/>
            <a:ext cx="3238500" cy="276225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609600" y="1766888"/>
            <a:ext cx="3695700" cy="2762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2160"/>
              </a:lnSpc>
              <a:buNone/>
            </a:pPr>
            <a:r>
              <a:rPr lang="en-US" sz="1800" b="1" spc="-36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Granola Section</a:t>
            </a:r>
            <a:endParaRPr lang="en-US" sz="18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0100" y="609600"/>
            <a:ext cx="3924300" cy="392430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09600"/>
            <a:ext cx="3962400" cy="39243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09600" y="2205038"/>
            <a:ext cx="3257550" cy="136683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lnSpc>
                <a:spcPts val="1530"/>
              </a:lnSpc>
              <a:buNone/>
            </a:pPr>
            <a:r>
              <a:rPr lang="en-US" sz="1125" spc="-11" kern="0" dirty="0">
                <a:solidFill>
                  <a:srgbClr val="00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Granola, often marketed as a healthy food, consists of different styles emphasizing the purity of its ingredients through minimal, white packaging. Or its earthiness, with deep earth tones. As well as its association with farm-to-table and other outdoor activities such as hiking. </a:t>
            </a:r>
            <a:endParaRPr lang="en-US" sz="11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2026-01-28T04:12:08Z</dcterms:created>
  <dcterms:modified xsi:type="dcterms:W3CDTF">2026-01-28T04:12:08Z</dcterms:modified>
</cp:coreProperties>
</file>