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41"/>
  </p:notesMasterIdLst>
  <p:sldIdLst>
    <p:sldId id="256" r:id="rId3"/>
    <p:sldId id="4232" r:id="rId4"/>
    <p:sldId id="4168" r:id="rId5"/>
    <p:sldId id="4116" r:id="rId6"/>
    <p:sldId id="4185" r:id="rId7"/>
    <p:sldId id="4233" r:id="rId8"/>
    <p:sldId id="4158" r:id="rId9"/>
    <p:sldId id="4160" r:id="rId10"/>
    <p:sldId id="4126" r:id="rId11"/>
    <p:sldId id="4159" r:id="rId12"/>
    <p:sldId id="4129" r:id="rId13"/>
    <p:sldId id="4137" r:id="rId14"/>
    <p:sldId id="4239" r:id="rId15"/>
    <p:sldId id="4234" r:id="rId16"/>
    <p:sldId id="4128" r:id="rId17"/>
    <p:sldId id="4161" r:id="rId18"/>
    <p:sldId id="4131" r:id="rId19"/>
    <p:sldId id="4132" r:id="rId20"/>
    <p:sldId id="4237" r:id="rId21"/>
    <p:sldId id="4135" r:id="rId22"/>
    <p:sldId id="4189" r:id="rId23"/>
    <p:sldId id="4235" r:id="rId24"/>
    <p:sldId id="4240" r:id="rId25"/>
    <p:sldId id="4241" r:id="rId26"/>
    <p:sldId id="4242" r:id="rId27"/>
    <p:sldId id="4243" r:id="rId28"/>
    <p:sldId id="4238" r:id="rId29"/>
    <p:sldId id="271" r:id="rId30"/>
    <p:sldId id="4192" r:id="rId31"/>
    <p:sldId id="4143" r:id="rId32"/>
    <p:sldId id="4193" r:id="rId33"/>
    <p:sldId id="4194" r:id="rId34"/>
    <p:sldId id="4195" r:id="rId35"/>
    <p:sldId id="367" r:id="rId36"/>
    <p:sldId id="368" r:id="rId37"/>
    <p:sldId id="4236" r:id="rId38"/>
    <p:sldId id="4117" r:id="rId39"/>
    <p:sldId id="4142" r:id="rId40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iGIpBF0jvjvkRAHit3OH50cb8yG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2B3650-8BA8-453F-4F6A-461DEAC99F84}" name="Ethan Paik" initials="EP" userId="S::epaik@hraadvisors.com::b057e528-177f-4a93-bbe8-e35fa22720a0" providerId="AD"/>
  <p188:author id="{B0CD7C9D-B8B7-83D7-8A9C-A2CA811D882B}" name="Gautam Iyer | MUD Workshop" initials="GI" userId="7dead061901b319a" providerId="Windows Live"/>
  <p188:author id="{1B7F75CD-9CDB-5D47-0FBC-E8B9EE563F7E}" name="Suttahathai Niyomwas" initials="SN" userId="49d4b650ce7e7dca" providerId="Windows Live"/>
  <p188:author id="{688B2CE3-D3D6-9A2A-AACD-B5AF2087BF4B}" name="Rausch, Jeannette (DOS)" initials="JR" userId="S::Jeannette.Rausch@dos.ny.gov::ed383bf7-3b82-45db-9de9-d9ccfcde0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328"/>
    <a:srgbClr val="FF4F00"/>
    <a:srgbClr val="FFFFFF"/>
    <a:srgbClr val="B8A792"/>
    <a:srgbClr val="A7A7A7"/>
    <a:srgbClr val="0071F1"/>
    <a:srgbClr val="0EB44E"/>
    <a:srgbClr val="61D9D6"/>
    <a:srgbClr val="68EAE7"/>
    <a:srgbClr val="94D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E0C7F7-3A48-4821-9E63-8305EE7CF43D}">
  <a:tblStyle styleId="{76E0C7F7-3A48-4821-9E63-8305EE7CF43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C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CF4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86BC0D-72D5-4A47-BE5F-3B0B3E3F49B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5807" autoAdjust="0"/>
  </p:normalViewPr>
  <p:slideViewPr>
    <p:cSldViewPr snapToGrid="0">
      <p:cViewPr varScale="1">
        <p:scale>
          <a:sx n="89" d="100"/>
          <a:sy n="89" d="100"/>
        </p:scale>
        <p:origin x="1024" y="160"/>
      </p:cViewPr>
      <p:guideLst>
        <p:guide orient="horz" pos="244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9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94" Type="http://customschemas.google.com/relationships/presentationmetadata" Target="metadata"/><Relationship Id="rId9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9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614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>
          <a:extLst>
            <a:ext uri="{FF2B5EF4-FFF2-40B4-BE49-F238E27FC236}">
              <a16:creationId xmlns:a16="http://schemas.microsoft.com/office/drawing/2014/main" id="{7AF62DF1-95C7-447F-84AE-0AB35AE07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:notes">
            <a:extLst>
              <a:ext uri="{FF2B5EF4-FFF2-40B4-BE49-F238E27FC236}">
                <a16:creationId xmlns:a16="http://schemas.microsoft.com/office/drawing/2014/main" id="{76C398B9-5590-BD38-6227-F5E567E6AC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62:notes">
            <a:extLst>
              <a:ext uri="{FF2B5EF4-FFF2-40B4-BE49-F238E27FC236}">
                <a16:creationId xmlns:a16="http://schemas.microsoft.com/office/drawing/2014/main" id="{992C16AE-168A-87FE-1F8B-48C7C622FE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987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29087865-04FA-3F63-1E89-23B9ECB2E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B970BCD2-9CEE-E9D1-234B-BD4B5166EF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26D9B84D-14DE-B420-7918-28B3476CB8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56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428A0F7F-9025-2E82-7F9F-2FB123DE5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776CA053-3FA7-17AB-7026-9C6AC723EB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AC774D69-2A7A-0573-1A20-CA87FB945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008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Talk about the process of Downtown Profile and Assessment &gt;&gt; What we’re pulling from &gt;&gt; and then share the information about the recent studies and investments.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6" name="Google Shape;66;p18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>
          <a:extLst>
            <a:ext uri="{FF2B5EF4-FFF2-40B4-BE49-F238E27FC236}">
              <a16:creationId xmlns:a16="http://schemas.microsoft.com/office/drawing/2014/main" id="{62FE6492-1F2F-4F20-BAC1-6CA3DD408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:notes">
            <a:extLst>
              <a:ext uri="{FF2B5EF4-FFF2-40B4-BE49-F238E27FC236}">
                <a16:creationId xmlns:a16="http://schemas.microsoft.com/office/drawing/2014/main" id="{804FC43B-9442-F289-6C08-73D17042AA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62:notes">
            <a:extLst>
              <a:ext uri="{FF2B5EF4-FFF2-40B4-BE49-F238E27FC236}">
                <a16:creationId xmlns:a16="http://schemas.microsoft.com/office/drawing/2014/main" id="{A3395A16-F1D7-ACCD-B12F-970A14E3F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5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7E563B4-2097-F032-BA95-C0D187EBF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6CF97D8C-5E8A-B273-2C96-3DAC26D4E2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B14B3F77-5F2C-B3C5-98FF-F302C617A9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06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611C9AA2-BCF6-800E-B88A-FCA5A7467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E8DAE1A4-7D3F-3B15-0AB5-3A33BA57A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AD59124D-5DDC-A3D7-CD89-59D33BA39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20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CB31672B-3AFB-CAD1-DE43-14B78E21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56DB9FC8-667A-CFBD-0D22-CBC9CA619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6D9DA9D4-DF77-5938-378C-5412E1E05B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037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344B92C2-A08F-714B-2E40-CB725A43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0112CBD8-AA5B-2DAB-62E8-4E86CA41A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0989426E-2431-6250-941E-8E56DDB848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300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85637C7C-A768-DCFF-2B9B-2F2238642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03755877-9799-FAE1-9989-8469CD8728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B83CCD4D-43A3-3DFC-F701-3004D1478E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50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E62ADEF-E31C-AEC1-CF13-13B1F900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1082244A-C395-6C52-8B78-58AC48AA0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1161C10C-3EA9-CBC6-9E8F-7CFDF54C55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24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>
          <a:extLst>
            <a:ext uri="{FF2B5EF4-FFF2-40B4-BE49-F238E27FC236}">
              <a16:creationId xmlns:a16="http://schemas.microsoft.com/office/drawing/2014/main" id="{376F86BE-35F4-51E9-51F7-76CA482E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:notes">
            <a:extLst>
              <a:ext uri="{FF2B5EF4-FFF2-40B4-BE49-F238E27FC236}">
                <a16:creationId xmlns:a16="http://schemas.microsoft.com/office/drawing/2014/main" id="{99F31F0F-50B7-AAA6-397E-178C8541AE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62:notes">
            <a:extLst>
              <a:ext uri="{FF2B5EF4-FFF2-40B4-BE49-F238E27FC236}">
                <a16:creationId xmlns:a16="http://schemas.microsoft.com/office/drawing/2014/main" id="{494DF43B-E71D-5E7A-0CC8-00698E1840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8264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79C19A2D-3A9E-3BF8-C432-49835D13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6:notes">
            <a:extLst>
              <a:ext uri="{FF2B5EF4-FFF2-40B4-BE49-F238E27FC236}">
                <a16:creationId xmlns:a16="http://schemas.microsoft.com/office/drawing/2014/main" id="{1E5467E4-675E-D1D2-3EFE-1683C56BB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6:notes">
            <a:extLst>
              <a:ext uri="{FF2B5EF4-FFF2-40B4-BE49-F238E27FC236}">
                <a16:creationId xmlns:a16="http://schemas.microsoft.com/office/drawing/2014/main" id="{08997782-39A7-7598-82E7-DAC7644DED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trike="sngStrike" dirty="0"/>
              <a:t>Note which one is completed and in progress. According to the categories of the stakeholders by Gautam </a:t>
            </a:r>
            <a:r>
              <a:rPr lang="en-US" b="1" strike="noStrike" dirty="0"/>
              <a:t>Orange stakeholders are done</a:t>
            </a:r>
            <a:endParaRPr b="1" strike="noStrike" dirty="0"/>
          </a:p>
        </p:txBody>
      </p:sp>
      <p:sp>
        <p:nvSpPr>
          <p:cNvPr id="156" name="Google Shape;156;p66:notes">
            <a:extLst>
              <a:ext uri="{FF2B5EF4-FFF2-40B4-BE49-F238E27FC236}">
                <a16:creationId xmlns:a16="http://schemas.microsoft.com/office/drawing/2014/main" id="{DF9CE326-6778-4B10-37CC-0A45733532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209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Present the following as part of next slide</a:t>
            </a:r>
            <a:endParaRPr lang="en-US" sz="1600" b="0" i="0" u="none" strike="noStrike" cap="none" dirty="0">
              <a:solidFill>
                <a:srgbClr val="FF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trike="sngStrik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Initial Findings:</a:t>
            </a:r>
            <a:endParaRPr lang="en-US" sz="1600" strike="sngStrike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00" b="0" i="0" u="none" strike="sng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Participants would like to see the following outcomes from DRI investment: Affordable Housing Options, Playgrounds / Public Spaces, New Recreation and / or Community Spaces</a:t>
            </a:r>
            <a:br>
              <a:rPr lang="en-US" sz="1600" b="0" i="0" u="none" strike="sng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</a:br>
            <a:endParaRPr lang="en-US" b="0" i="0" u="none" strike="sng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00" strike="sngStrike" dirty="0">
                <a:latin typeface="Karla"/>
                <a:sym typeface="Karla"/>
              </a:rPr>
              <a:t>Capital investments: Security Cameras, Open Space Improvements, Better Street Lighting, More Greenery / Street Trees</a:t>
            </a:r>
            <a:endParaRPr lang="en-US" sz="1600" strike="sngStrike" dirty="0"/>
          </a:p>
        </p:txBody>
      </p:sp>
      <p:sp>
        <p:nvSpPr>
          <p:cNvPr id="169" name="Google Shape;16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p68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71FF892F-8692-2A56-D9D2-1B018E540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89487173-BAA0-9F0B-E75B-0E635AB36F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50745D48-E955-2963-C44D-66439EBFCD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158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A778615-EE8B-DA29-77FB-534EF165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C3F5A45D-BB06-3DF5-49E3-62EACFA13A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A514F050-3268-C816-E4BE-B4B0E8AD4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95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>
          <a:extLst>
            <a:ext uri="{FF2B5EF4-FFF2-40B4-BE49-F238E27FC236}">
              <a16:creationId xmlns:a16="http://schemas.microsoft.com/office/drawing/2014/main" id="{D781CED8-072E-FD5B-1D78-E6A276310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>
            <a:extLst>
              <a:ext uri="{FF2B5EF4-FFF2-40B4-BE49-F238E27FC236}">
                <a16:creationId xmlns:a16="http://schemas.microsoft.com/office/drawing/2014/main" id="{F03D363C-C415-E70F-782B-A0535E6598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27:notes">
            <a:extLst>
              <a:ext uri="{FF2B5EF4-FFF2-40B4-BE49-F238E27FC236}">
                <a16:creationId xmlns:a16="http://schemas.microsoft.com/office/drawing/2014/main" id="{0E4A5B88-2033-F711-AC0F-4A7FEE8CCE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4271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4AB18B8C-8B48-6A5A-58F3-6E66A752B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4589F1A7-C244-5D2C-2665-4DBBD0003D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05042735-0664-1559-0B6E-C50191A3B1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362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6CDA202-8327-EC88-F6D4-E1CFB006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9C74975A-E057-DC34-EEB5-65493D56D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034BD877-C069-B5AB-0685-074ADF21EF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299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>
          <a:extLst>
            <a:ext uri="{FF2B5EF4-FFF2-40B4-BE49-F238E27FC236}">
              <a16:creationId xmlns:a16="http://schemas.microsoft.com/office/drawing/2014/main" id="{4699EFD1-642C-CF6B-E2B8-27063260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:notes">
            <a:extLst>
              <a:ext uri="{FF2B5EF4-FFF2-40B4-BE49-F238E27FC236}">
                <a16:creationId xmlns:a16="http://schemas.microsoft.com/office/drawing/2014/main" id="{6082D4B6-36D7-75EA-113F-94D4DC180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62:notes">
            <a:extLst>
              <a:ext uri="{FF2B5EF4-FFF2-40B4-BE49-F238E27FC236}">
                <a16:creationId xmlns:a16="http://schemas.microsoft.com/office/drawing/2014/main" id="{AA7AEB2A-2AD1-2555-DD8B-C91915FEE8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234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311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187B7876-77D6-095E-67A8-6257DB70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81949D4F-8ED4-33C5-2F0D-08B2A5DC3A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04FB5F30-86BB-B55D-27C8-AD375627F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41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>
          <a:extLst>
            <a:ext uri="{FF2B5EF4-FFF2-40B4-BE49-F238E27FC236}">
              <a16:creationId xmlns:a16="http://schemas.microsoft.com/office/drawing/2014/main" id="{A135F76B-0228-18D1-FAD6-ABCCC45F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:notes">
            <a:extLst>
              <a:ext uri="{FF2B5EF4-FFF2-40B4-BE49-F238E27FC236}">
                <a16:creationId xmlns:a16="http://schemas.microsoft.com/office/drawing/2014/main" id="{3A9A1DAD-3E3D-E6E9-3D6C-AA8122904A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62:notes">
            <a:extLst>
              <a:ext uri="{FF2B5EF4-FFF2-40B4-BE49-F238E27FC236}">
                <a16:creationId xmlns:a16="http://schemas.microsoft.com/office/drawing/2014/main" id="{45FF2F3E-A651-62ED-D5C2-A6FF1FE48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793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F00E73DA-4F85-12EF-BED3-268886CE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7BBA5FFB-5FD0-378D-79E5-F09C51E163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27DDA068-7FE7-40CF-EEF7-0FEC3937A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18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C3F5D5C-91F7-3697-F489-8C0A5FE0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8C894450-3140-54DF-FD4C-B2CB90FEE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BF379C88-70F0-17E8-90A8-AA626370D2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38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46E15E0F-2055-4585-1C8A-F3EDAD816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C468B4F0-29A4-8FA3-8706-CC917E21D6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8654DE15-3DD6-55F6-9BEC-1E747E3BEE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61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3114B1DF-D464-8F83-ECC5-0D5E38033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A43909EA-DA47-625B-3754-F346A5C4DC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511F0386-FBF0-FD1D-2B92-565D8B4B64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92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7D424-667A-F2C7-3E45-55408B128BF2}"/>
              </a:ext>
            </a:extLst>
          </p:cNvPr>
          <p:cNvSpPr txBox="1"/>
          <p:nvPr userDrawn="1"/>
        </p:nvSpPr>
        <p:spPr>
          <a:xfrm>
            <a:off x="13066294" y="236439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FF4F00"/>
                </a:solidFill>
                <a:latin typeface="Karla ExtraBold" panose="020B0004030503030003" pitchFamily="34" charset="0"/>
              </a:rPr>
              <a:t>WIP</a:t>
            </a:r>
          </a:p>
        </p:txBody>
      </p:sp>
    </p:spTree>
    <p:extLst>
      <p:ext uri="{BB962C8B-B14F-4D97-AF65-F5344CB8AC3E}">
        <p14:creationId xmlns:p14="http://schemas.microsoft.com/office/powerpoint/2010/main" val="4079390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610EFB81-643B-314B-AE6A-AC645CA76A49}"/>
              </a:ext>
            </a:extLst>
          </p:cNvPr>
          <p:cNvSpPr txBox="1">
            <a:spLocks/>
          </p:cNvSpPr>
          <p:nvPr userDrawn="1"/>
        </p:nvSpPr>
        <p:spPr>
          <a:xfrm>
            <a:off x="13684307" y="29786"/>
            <a:ext cx="1147708" cy="543667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463040"/>
            <a:endParaRPr lang="en-US" sz="30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Grotesque" panose="020F0502020204030204" pitchFamily="34" charset="0"/>
            </a:endParaRPr>
          </a:p>
        </p:txBody>
      </p:sp>
      <p:sp>
        <p:nvSpPr>
          <p:cNvPr id="7" name="Google Shape;12;p48">
            <a:extLst>
              <a:ext uri="{FF2B5EF4-FFF2-40B4-BE49-F238E27FC236}">
                <a16:creationId xmlns:a16="http://schemas.microsoft.com/office/drawing/2014/main" id="{0F2BD532-A1E4-8FB5-9B6D-02FE49778431}"/>
              </a:ext>
            </a:extLst>
          </p:cNvPr>
          <p:cNvSpPr txBox="1"/>
          <p:nvPr userDrawn="1"/>
        </p:nvSpPr>
        <p:spPr>
          <a:xfrm>
            <a:off x="13420189" y="7625035"/>
            <a:ext cx="9144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684328"/>
                </a:solidFill>
                <a:latin typeface="Karla Light" panose="020B0004030503030003" pitchFamily="34" charset="0"/>
                <a:ea typeface="Roboto" panose="02000000000000000000" pitchFamily="2" charset="0"/>
                <a:cs typeface="Arial" panose="020B0604020202020204" pitchFamily="34" charset="0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‹#›</a:t>
            </a:fld>
            <a:endParaRPr sz="1400" b="0" i="0" u="none" strike="noStrike" cap="none" dirty="0">
              <a:solidFill>
                <a:srgbClr val="684328"/>
              </a:solidFill>
              <a:latin typeface="Karla Light" panose="020B0004030503030003" pitchFamily="34" charset="0"/>
              <a:ea typeface="Roboto" panose="02000000000000000000" pitchFamily="2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3" name="Greater Morris Park (GMP) DRI | LPC Meeting #1">
            <a:extLst>
              <a:ext uri="{FF2B5EF4-FFF2-40B4-BE49-F238E27FC236}">
                <a16:creationId xmlns:a16="http://schemas.microsoft.com/office/drawing/2014/main" id="{BA0CC1A2-576B-B74C-47A1-C12D6E4B36AC}"/>
              </a:ext>
            </a:extLst>
          </p:cNvPr>
          <p:cNvSpPr txBox="1"/>
          <p:nvPr userDrawn="1"/>
        </p:nvSpPr>
        <p:spPr>
          <a:xfrm>
            <a:off x="2049004" y="7632679"/>
            <a:ext cx="4149530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</a:lstStyle>
          <a:p>
            <a:r>
              <a:rPr dirty="0">
                <a:solidFill>
                  <a:srgbClr val="684328"/>
                </a:solidFill>
                <a:latin typeface="Karla Light" panose="020B0004030503030003" pitchFamily="34" charset="0"/>
              </a:rPr>
              <a:t>Greater Morris Park (GMP) DRI | </a:t>
            </a:r>
            <a:r>
              <a:rPr lang="en-US" dirty="0">
                <a:solidFill>
                  <a:srgbClr val="684328"/>
                </a:solidFill>
                <a:latin typeface="Karla Light" panose="020B0004030503030003" pitchFamily="34" charset="0"/>
              </a:rPr>
              <a:t>Public Workshop #1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F8B3202B-15AB-0283-0CA9-2279AD24A692}"/>
              </a:ext>
            </a:extLst>
          </p:cNvPr>
          <p:cNvSpPr/>
          <p:nvPr userDrawn="1"/>
        </p:nvSpPr>
        <p:spPr>
          <a:xfrm flipV="1">
            <a:off x="384628" y="7625034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" name="April 07, 2025">
            <a:extLst>
              <a:ext uri="{FF2B5EF4-FFF2-40B4-BE49-F238E27FC236}">
                <a16:creationId xmlns:a16="http://schemas.microsoft.com/office/drawing/2014/main" id="{C2C8BB79-D401-31AC-84B4-FD122DFBA5CE}"/>
              </a:ext>
            </a:extLst>
          </p:cNvPr>
          <p:cNvSpPr txBox="1"/>
          <p:nvPr userDrawn="1"/>
        </p:nvSpPr>
        <p:spPr>
          <a:xfrm>
            <a:off x="321884" y="7632679"/>
            <a:ext cx="1148708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</a:lstStyle>
          <a:p>
            <a:r>
              <a:rPr lang="en-US" dirty="0">
                <a:solidFill>
                  <a:srgbClr val="684328"/>
                </a:solidFill>
                <a:latin typeface="Karla Light" panose="020B0004030503030003" pitchFamily="34" charset="0"/>
              </a:rPr>
              <a:t>June 10</a:t>
            </a:r>
            <a:r>
              <a:rPr dirty="0">
                <a:solidFill>
                  <a:srgbClr val="684328"/>
                </a:solidFill>
                <a:latin typeface="Karla Light" panose="020B0004030503030003" pitchFamily="34" charset="0"/>
              </a:rPr>
              <a:t>, 2025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7">
          <p15:clr>
            <a:srgbClr val="F26B43"/>
          </p15:clr>
        </p15:guide>
        <p15:guide id="2" pos="7373">
          <p15:clr>
            <a:srgbClr val="F26B43"/>
          </p15:clr>
        </p15:guide>
        <p15:guide id="3" pos="11981">
          <p15:clr>
            <a:srgbClr val="F26B43"/>
          </p15:clr>
        </p15:guide>
        <p15:guide id="4" pos="12902">
          <p15:clr>
            <a:srgbClr val="F26B43"/>
          </p15:clr>
        </p15:guide>
        <p15:guide id="5" pos="13824">
          <p15:clr>
            <a:srgbClr val="F26B43"/>
          </p15:clr>
        </p15:guide>
        <p15:guide id="6" pos="11059">
          <p15:clr>
            <a:srgbClr val="F26B43"/>
          </p15:clr>
        </p15:guide>
        <p15:guide id="7" pos="6451">
          <p15:clr>
            <a:srgbClr val="F26B43"/>
          </p15:clr>
        </p15:guide>
        <p15:guide id="8" pos="5530">
          <p15:clr>
            <a:srgbClr val="F26B43"/>
          </p15:clr>
        </p15:guide>
        <p15:guide id="9" pos="4608">
          <p15:clr>
            <a:srgbClr val="F26B43"/>
          </p15:clr>
        </p15:guide>
        <p15:guide id="10" pos="3686">
          <p15:clr>
            <a:srgbClr val="F26B43"/>
          </p15:clr>
        </p15:guide>
        <p15:guide id="11" pos="2765">
          <p15:clr>
            <a:srgbClr val="F26B43"/>
          </p15:clr>
        </p15:guide>
        <p15:guide id="12" pos="1843">
          <p15:clr>
            <a:srgbClr val="F26B43"/>
          </p15:clr>
        </p15:guide>
        <p15:guide id="13" pos="922">
          <p15:clr>
            <a:srgbClr val="F26B43"/>
          </p15:clr>
        </p15:guide>
        <p15:guide id="14" pos="8294">
          <p15:clr>
            <a:srgbClr val="F26B43"/>
          </p15:clr>
        </p15:guide>
        <p15:guide id="15" pos="9216">
          <p15:clr>
            <a:srgbClr val="F26B43"/>
          </p15:clr>
        </p15:guide>
        <p15:guide id="16" pos="10138">
          <p15:clr>
            <a:srgbClr val="F26B43"/>
          </p15:clr>
        </p15:guide>
        <p15:guide id="17" orient="horz" pos="3226">
          <p15:clr>
            <a:srgbClr val="F26B43"/>
          </p15:clr>
        </p15:guide>
        <p15:guide id="18" orient="horz" pos="2304">
          <p15:clr>
            <a:srgbClr val="F26B43"/>
          </p15:clr>
        </p15:guide>
        <p15:guide id="19" orient="horz" pos="1382">
          <p15:clr>
            <a:srgbClr val="F26B43"/>
          </p15:clr>
        </p15:guide>
        <p15:guide id="20" orient="horz" pos="461">
          <p15:clr>
            <a:srgbClr val="F26B43"/>
          </p15:clr>
        </p15:guide>
        <p15:guide id="21" orient="horz" pos="5069">
          <p15:clr>
            <a:srgbClr val="F26B43"/>
          </p15:clr>
        </p15:guide>
        <p15:guide id="22" orient="horz" pos="5990">
          <p15:clr>
            <a:srgbClr val="F26B43"/>
          </p15:clr>
        </p15:guide>
        <p15:guide id="23" orient="horz" pos="6912">
          <p15:clr>
            <a:srgbClr val="F26B43"/>
          </p15:clr>
        </p15:guide>
        <p15:guide id="24" orient="horz" pos="78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4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8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pdri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A1DAFB-7011-EC08-F9B0-2E7455898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4630400" cy="822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9885B8-D4D9-1FD7-4A5F-62D737C7EBC8}"/>
              </a:ext>
            </a:extLst>
          </p:cNvPr>
          <p:cNvSpPr/>
          <p:nvPr/>
        </p:nvSpPr>
        <p:spPr>
          <a:xfrm>
            <a:off x="-68580" y="-83820"/>
            <a:ext cx="14775180" cy="8404860"/>
          </a:xfrm>
          <a:prstGeom prst="rect">
            <a:avLst/>
          </a:prstGeom>
          <a:solidFill>
            <a:schemeClr val="tx1">
              <a:alpha val="2519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A87060B-A5FD-137B-7952-6B98BD8BF1B4}"/>
              </a:ext>
            </a:extLst>
          </p:cNvPr>
          <p:cNvSpPr txBox="1">
            <a:spLocks/>
          </p:cNvSpPr>
          <p:nvPr/>
        </p:nvSpPr>
        <p:spPr>
          <a:xfrm>
            <a:off x="1446231" y="859017"/>
            <a:ext cx="12011212" cy="2422663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463040"/>
            <a:r>
              <a:rPr lang="en-US" sz="6000" b="1" kern="0" dirty="0">
                <a:solidFill>
                  <a:srgbClr val="FFFFFF"/>
                </a:solidFill>
                <a:latin typeface="Karla" panose="020B0004030503030003" pitchFamily="34" charset="77"/>
                <a:ea typeface="Roboto Medium" panose="02000000000000000000" pitchFamily="2" charset="0"/>
                <a:cs typeface="Grotesque" panose="020F0502020204030204" pitchFamily="34" charset="0"/>
              </a:rPr>
              <a:t>GREATER </a:t>
            </a:r>
          </a:p>
          <a:p>
            <a:pPr algn="ctr" defTabSz="1463040"/>
            <a:r>
              <a:rPr lang="en-US" sz="6000" b="1" kern="0" dirty="0">
                <a:solidFill>
                  <a:srgbClr val="FFFFFF"/>
                </a:solidFill>
                <a:latin typeface="Karla" panose="020B0004030503030003" pitchFamily="34" charset="77"/>
                <a:ea typeface="Roboto Medium" panose="02000000000000000000" pitchFamily="2" charset="0"/>
                <a:cs typeface="Grotesque" panose="020F0502020204030204" pitchFamily="34" charset="0"/>
              </a:rPr>
              <a:t>MORRIS PARK</a:t>
            </a:r>
          </a:p>
          <a:p>
            <a:pPr algn="ctr" defTabSz="1463040"/>
            <a:r>
              <a:rPr lang="en-US" sz="4000" kern="0" dirty="0">
                <a:solidFill>
                  <a:srgbClr val="FFFFFF"/>
                </a:solidFill>
                <a:latin typeface="Karla Light" panose="020B0004030503030003" pitchFamily="34" charset="77"/>
                <a:ea typeface="Roboto Medium" panose="02000000000000000000" pitchFamily="2" charset="0"/>
                <a:cs typeface="Grotesque" panose="020F0502020204030204" pitchFamily="34" charset="0"/>
              </a:rPr>
              <a:t>Downtown Revital</a:t>
            </a:r>
            <a:r>
              <a:rPr lang="en-US" sz="4000" dirty="0">
                <a:solidFill>
                  <a:srgbClr val="FFFFFF"/>
                </a:solidFill>
                <a:latin typeface="Karla Light" panose="020B0004030503030003" pitchFamily="34" charset="77"/>
                <a:ea typeface="Roboto Medium" panose="02000000000000000000" pitchFamily="2" charset="0"/>
                <a:cs typeface="Grotesque" panose="020F0502020204030204" pitchFamily="34" charset="0"/>
              </a:rPr>
              <a:t>ization Initiative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35E29-9955-2F00-AA2C-578C3F1E3B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74" y="6268719"/>
            <a:ext cx="4240123" cy="1548903"/>
          </a:xfrm>
          <a:prstGeom prst="rect">
            <a:avLst/>
          </a:prstGeom>
        </p:spPr>
      </p:pic>
      <p:sp>
        <p:nvSpPr>
          <p:cNvPr id="3" name="Title 14">
            <a:extLst>
              <a:ext uri="{FF2B5EF4-FFF2-40B4-BE49-F238E27FC236}">
                <a16:creationId xmlns:a16="http://schemas.microsoft.com/office/drawing/2014/main" id="{5CB1593A-DC3F-005F-56D9-50EAFACBE5E8}"/>
              </a:ext>
            </a:extLst>
          </p:cNvPr>
          <p:cNvSpPr txBox="1">
            <a:spLocks/>
          </p:cNvSpPr>
          <p:nvPr/>
        </p:nvSpPr>
        <p:spPr>
          <a:xfrm>
            <a:off x="1423898" y="3568745"/>
            <a:ext cx="12011212" cy="1017543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8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463040"/>
            <a:r>
              <a:rPr lang="en-US" sz="6000" b="1" kern="0" dirty="0">
                <a:solidFill>
                  <a:srgbClr val="FFFFFF"/>
                </a:solidFill>
                <a:latin typeface="Karla" panose="020B0004030503030003" pitchFamily="34" charset="77"/>
                <a:ea typeface="Roboto Medium" panose="02000000000000000000" pitchFamily="2" charset="0"/>
                <a:cs typeface="Grotesque" panose="020F0502020204030204" pitchFamily="34" charset="0"/>
              </a:rPr>
              <a:t>Public Workshop #1</a:t>
            </a:r>
          </a:p>
          <a:p>
            <a:pPr algn="ctr" defTabSz="1463040"/>
            <a:r>
              <a:rPr lang="en-US" sz="4000" kern="0" dirty="0">
                <a:solidFill>
                  <a:srgbClr val="FFFFFF"/>
                </a:solidFill>
                <a:latin typeface="Karla Medium" panose="020B0004030503030003" pitchFamily="34" charset="77"/>
                <a:ea typeface="Roboto Medium" panose="02000000000000000000" pitchFamily="2" charset="0"/>
                <a:cs typeface="Grotesque" panose="020F0502020204030204" pitchFamily="34" charset="0"/>
              </a:rPr>
              <a:t>June 10, 2025</a:t>
            </a:r>
            <a:endParaRPr lang="en-US" sz="4000" dirty="0">
              <a:solidFill>
                <a:srgbClr val="FFFFFF"/>
              </a:solidFill>
              <a:latin typeface="Karla Medium" panose="020B0004030503030003" pitchFamily="34" charset="77"/>
              <a:ea typeface="Roboto Medium" panose="02000000000000000000" pitchFamily="2" charset="0"/>
              <a:cs typeface="Grotesque" panose="020F0502020204030204" pitchFamily="34" charset="0"/>
            </a:endParaRPr>
          </a:p>
          <a:p>
            <a:pPr algn="ctr" defTabSz="1463040"/>
            <a:endParaRPr lang="en-US" sz="6000" dirty="0">
              <a:solidFill>
                <a:srgbClr val="FFFFFF"/>
              </a:solidFill>
              <a:latin typeface="Karla Medium" panose="020B0004030503030003" pitchFamily="34" charset="77"/>
              <a:ea typeface="Roboto Medium" panose="02000000000000000000" pitchFamily="2" charset="0"/>
              <a:cs typeface="Grotesque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99896A3A-2F45-CB0B-DF05-88C4E1F15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E643329-3E58-C554-D7CD-D167493B7612}"/>
              </a:ext>
            </a:extLst>
          </p:cNvPr>
          <p:cNvSpPr/>
          <p:nvPr/>
        </p:nvSpPr>
        <p:spPr>
          <a:xfrm>
            <a:off x="2471532" y="2776311"/>
            <a:ext cx="8684148" cy="2365656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68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61;p11">
            <a:extLst>
              <a:ext uri="{FF2B5EF4-FFF2-40B4-BE49-F238E27FC236}">
                <a16:creationId xmlns:a16="http://schemas.microsoft.com/office/drawing/2014/main" id="{4B1042F6-2C99-747A-A4A9-B221FADE4934}"/>
              </a:ext>
            </a:extLst>
          </p:cNvPr>
          <p:cNvSpPr/>
          <p:nvPr/>
        </p:nvSpPr>
        <p:spPr>
          <a:xfrm>
            <a:off x="3215342" y="3052064"/>
            <a:ext cx="1766537" cy="1766537"/>
          </a:xfrm>
          <a:prstGeom prst="ellipse">
            <a:avLst/>
          </a:prstGeom>
          <a:solidFill>
            <a:srgbClr val="68432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Karla" panose="020B0004030503030003" pitchFamily="34" charset="0"/>
              <a:sym typeface="Arial"/>
            </a:endParaRPr>
          </a:p>
        </p:txBody>
      </p:sp>
      <p:sp>
        <p:nvSpPr>
          <p:cNvPr id="7" name="Google Shape;162;p11">
            <a:extLst>
              <a:ext uri="{FF2B5EF4-FFF2-40B4-BE49-F238E27FC236}">
                <a16:creationId xmlns:a16="http://schemas.microsoft.com/office/drawing/2014/main" id="{9F3A99C8-5B47-340E-FBB7-AA6C8AFE94D5}"/>
              </a:ext>
            </a:extLst>
          </p:cNvPr>
          <p:cNvSpPr/>
          <p:nvPr/>
        </p:nvSpPr>
        <p:spPr>
          <a:xfrm>
            <a:off x="5123261" y="3052064"/>
            <a:ext cx="1766537" cy="1766537"/>
          </a:xfrm>
          <a:prstGeom prst="ellipse">
            <a:avLst/>
          </a:prstGeom>
          <a:solidFill>
            <a:srgbClr val="68432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Karla" panose="020B0004030503030003" pitchFamily="34" charset="0"/>
              <a:sym typeface="Arial"/>
            </a:endParaRPr>
          </a:p>
        </p:txBody>
      </p:sp>
      <p:sp>
        <p:nvSpPr>
          <p:cNvPr id="8" name="Google Shape;163;p11">
            <a:extLst>
              <a:ext uri="{FF2B5EF4-FFF2-40B4-BE49-F238E27FC236}">
                <a16:creationId xmlns:a16="http://schemas.microsoft.com/office/drawing/2014/main" id="{F8BCCDB4-EFC2-69AE-AF7C-4B654D82BEB2}"/>
              </a:ext>
            </a:extLst>
          </p:cNvPr>
          <p:cNvSpPr/>
          <p:nvPr/>
        </p:nvSpPr>
        <p:spPr>
          <a:xfrm>
            <a:off x="7044825" y="3052064"/>
            <a:ext cx="1766537" cy="1766537"/>
          </a:xfrm>
          <a:prstGeom prst="ellipse">
            <a:avLst/>
          </a:prstGeom>
          <a:solidFill>
            <a:srgbClr val="68432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Karla" panose="020B0004030503030003" pitchFamily="34" charset="0"/>
              <a:sym typeface="Arial"/>
            </a:endParaRPr>
          </a:p>
        </p:txBody>
      </p:sp>
      <p:sp>
        <p:nvSpPr>
          <p:cNvPr id="9" name="Google Shape;164;p11">
            <a:extLst>
              <a:ext uri="{FF2B5EF4-FFF2-40B4-BE49-F238E27FC236}">
                <a16:creationId xmlns:a16="http://schemas.microsoft.com/office/drawing/2014/main" id="{7925D715-A8EC-31D6-695E-AACAA7774F07}"/>
              </a:ext>
            </a:extLst>
          </p:cNvPr>
          <p:cNvSpPr/>
          <p:nvPr/>
        </p:nvSpPr>
        <p:spPr>
          <a:xfrm>
            <a:off x="8963785" y="3052064"/>
            <a:ext cx="1766537" cy="1766537"/>
          </a:xfrm>
          <a:prstGeom prst="ellipse">
            <a:avLst/>
          </a:prstGeom>
          <a:solidFill>
            <a:srgbClr val="68432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Karla" panose="020B0004030503030003" pitchFamily="34" charset="0"/>
              <a:sym typeface="Arial"/>
            </a:endParaRPr>
          </a:p>
        </p:txBody>
      </p:sp>
      <p:sp>
        <p:nvSpPr>
          <p:cNvPr id="10" name="Google Shape;169;p11">
            <a:extLst>
              <a:ext uri="{FF2B5EF4-FFF2-40B4-BE49-F238E27FC236}">
                <a16:creationId xmlns:a16="http://schemas.microsoft.com/office/drawing/2014/main" id="{C9CA42B2-9552-78EB-D26F-BFF381EDB2B5}"/>
              </a:ext>
            </a:extLst>
          </p:cNvPr>
          <p:cNvSpPr txBox="1"/>
          <p:nvPr/>
        </p:nvSpPr>
        <p:spPr>
          <a:xfrm>
            <a:off x="3294266" y="3679994"/>
            <a:ext cx="1608690" cy="90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arla Regular"/>
                <a:ea typeface="Source Sans Pro" panose="020B0503030403020204" pitchFamily="34" charset="0"/>
                <a:cs typeface="Roboto"/>
                <a:sym typeface="Roboto"/>
              </a:rPr>
              <a:t>Public Engagement Strategies</a:t>
            </a:r>
            <a:endParaRPr sz="1800" dirty="0">
              <a:solidFill>
                <a:schemeClr val="bg1"/>
              </a:solidFill>
              <a:latin typeface="Karla Regular"/>
              <a:ea typeface="Source Sans Pro" panose="020B0503030403020204" pitchFamily="34" charset="0"/>
            </a:endParaRPr>
          </a:p>
        </p:txBody>
      </p:sp>
      <p:sp>
        <p:nvSpPr>
          <p:cNvPr id="11" name="Google Shape;170;p11">
            <a:extLst>
              <a:ext uri="{FF2B5EF4-FFF2-40B4-BE49-F238E27FC236}">
                <a16:creationId xmlns:a16="http://schemas.microsoft.com/office/drawing/2014/main" id="{F0C4E070-9D87-B45B-D431-EFAD25E0DD8F}"/>
              </a:ext>
            </a:extLst>
          </p:cNvPr>
          <p:cNvSpPr txBox="1"/>
          <p:nvPr/>
        </p:nvSpPr>
        <p:spPr>
          <a:xfrm>
            <a:off x="7003454" y="3640277"/>
            <a:ext cx="1856938" cy="90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arla Regular"/>
                <a:ea typeface="Source Sans Pro" panose="020B0503030403020204" pitchFamily="34" charset="0"/>
                <a:cs typeface="Roboto"/>
                <a:sym typeface="Roboto"/>
              </a:rPr>
              <a:t>Community Vision, Goals, &amp; Strategies</a:t>
            </a:r>
            <a:endParaRPr sz="1800" dirty="0">
              <a:solidFill>
                <a:schemeClr val="bg1"/>
              </a:solidFill>
              <a:latin typeface="Karla Regular"/>
              <a:ea typeface="Source Sans Pro" panose="020B0503030403020204" pitchFamily="34" charset="0"/>
            </a:endParaRPr>
          </a:p>
        </p:txBody>
      </p:sp>
      <p:sp>
        <p:nvSpPr>
          <p:cNvPr id="12" name="Google Shape;171;p11">
            <a:extLst>
              <a:ext uri="{FF2B5EF4-FFF2-40B4-BE49-F238E27FC236}">
                <a16:creationId xmlns:a16="http://schemas.microsoft.com/office/drawing/2014/main" id="{4D243E63-15B1-93D7-AFB0-B054C8008814}"/>
              </a:ext>
            </a:extLst>
          </p:cNvPr>
          <p:cNvSpPr txBox="1"/>
          <p:nvPr/>
        </p:nvSpPr>
        <p:spPr>
          <a:xfrm>
            <a:off x="9042708" y="3701206"/>
            <a:ext cx="1608689" cy="6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arla Regular"/>
                <a:ea typeface="Source Sans Pro" panose="020B0503030403020204" pitchFamily="34" charset="0"/>
                <a:cs typeface="Roboto"/>
                <a:sym typeface="Roboto"/>
              </a:rPr>
              <a:t>Project Development</a:t>
            </a:r>
            <a:endParaRPr sz="1800" dirty="0">
              <a:solidFill>
                <a:schemeClr val="bg1"/>
              </a:solidFill>
              <a:latin typeface="Karla Regular"/>
              <a:ea typeface="Source Sans Pro" panose="020B0503030403020204" pitchFamily="34" charset="0"/>
            </a:endParaRPr>
          </a:p>
        </p:txBody>
      </p:sp>
      <p:sp>
        <p:nvSpPr>
          <p:cNvPr id="14" name="Google Shape;169;p11">
            <a:extLst>
              <a:ext uri="{FF2B5EF4-FFF2-40B4-BE49-F238E27FC236}">
                <a16:creationId xmlns:a16="http://schemas.microsoft.com/office/drawing/2014/main" id="{A6F384BB-97E8-661E-FD23-EA08482F8BDA}"/>
              </a:ext>
            </a:extLst>
          </p:cNvPr>
          <p:cNvSpPr txBox="1"/>
          <p:nvPr/>
        </p:nvSpPr>
        <p:spPr>
          <a:xfrm>
            <a:off x="3300389" y="3254964"/>
            <a:ext cx="1608690" cy="4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arla Medium" panose="020B0004030503030003" pitchFamily="34" charset="0"/>
                <a:ea typeface="Source Sans Pro" panose="020B0503030403020204" pitchFamily="34" charset="0"/>
                <a:cs typeface="Roboto"/>
                <a:sym typeface="Roboto"/>
              </a:rPr>
              <a:t>1/</a:t>
            </a:r>
            <a:endParaRPr sz="2400" b="1" dirty="0">
              <a:solidFill>
                <a:schemeClr val="bg1"/>
              </a:solidFill>
              <a:latin typeface="Karla Medium" panose="020B0004030503030003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Google Shape;169;p11">
            <a:extLst>
              <a:ext uri="{FF2B5EF4-FFF2-40B4-BE49-F238E27FC236}">
                <a16:creationId xmlns:a16="http://schemas.microsoft.com/office/drawing/2014/main" id="{E123470D-59D6-740C-384A-7892412AE1F1}"/>
              </a:ext>
            </a:extLst>
          </p:cNvPr>
          <p:cNvSpPr txBox="1"/>
          <p:nvPr/>
        </p:nvSpPr>
        <p:spPr>
          <a:xfrm>
            <a:off x="5202627" y="3254964"/>
            <a:ext cx="1608690" cy="4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arla Medium" panose="020B0004030503030003" pitchFamily="34" charset="0"/>
                <a:ea typeface="Source Sans Pro" panose="020B0503030403020204" pitchFamily="34" charset="0"/>
                <a:cs typeface="Roboto"/>
                <a:sym typeface="Roboto"/>
              </a:rPr>
              <a:t>2/</a:t>
            </a:r>
            <a:endParaRPr sz="2400" b="1" dirty="0">
              <a:solidFill>
                <a:schemeClr val="bg1"/>
              </a:solidFill>
              <a:latin typeface="Karla Medium" panose="020B0004030503030003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Google Shape;169;p11">
            <a:extLst>
              <a:ext uri="{FF2B5EF4-FFF2-40B4-BE49-F238E27FC236}">
                <a16:creationId xmlns:a16="http://schemas.microsoft.com/office/drawing/2014/main" id="{6FA02D61-F516-8D93-7C8C-EA96F834C9B8}"/>
              </a:ext>
            </a:extLst>
          </p:cNvPr>
          <p:cNvSpPr txBox="1"/>
          <p:nvPr/>
        </p:nvSpPr>
        <p:spPr>
          <a:xfrm>
            <a:off x="7084111" y="3254964"/>
            <a:ext cx="1608690" cy="4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Karla Medium" panose="020B0004030503030003" pitchFamily="34" charset="0"/>
                <a:ea typeface="Source Sans Pro" panose="020B0503030403020204" pitchFamily="34" charset="0"/>
                <a:cs typeface="Roboto"/>
                <a:sym typeface="Roboto"/>
              </a:rPr>
              <a:t>3/</a:t>
            </a:r>
            <a:endParaRPr sz="2400" b="1">
              <a:solidFill>
                <a:schemeClr val="bg1"/>
              </a:solidFill>
              <a:latin typeface="Karla Medium" panose="020B0004030503030003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Google Shape;169;p11">
            <a:extLst>
              <a:ext uri="{FF2B5EF4-FFF2-40B4-BE49-F238E27FC236}">
                <a16:creationId xmlns:a16="http://schemas.microsoft.com/office/drawing/2014/main" id="{AF6D8D5B-5180-5505-88AD-92028512A615}"/>
              </a:ext>
            </a:extLst>
          </p:cNvPr>
          <p:cNvSpPr txBox="1"/>
          <p:nvPr/>
        </p:nvSpPr>
        <p:spPr>
          <a:xfrm>
            <a:off x="9015226" y="3254964"/>
            <a:ext cx="1608690" cy="4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arla Medium" panose="020B0004030503030003" pitchFamily="34" charset="0"/>
                <a:ea typeface="Source Sans Pro" panose="020B0503030403020204" pitchFamily="34" charset="0"/>
                <a:cs typeface="Roboto"/>
                <a:sym typeface="Roboto"/>
              </a:rPr>
              <a:t>4/</a:t>
            </a:r>
            <a:endParaRPr sz="2400" b="1" dirty="0">
              <a:solidFill>
                <a:schemeClr val="bg1"/>
              </a:solidFill>
              <a:latin typeface="Karla Medium" panose="020B0004030503030003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Google Shape;169;p11">
            <a:extLst>
              <a:ext uri="{FF2B5EF4-FFF2-40B4-BE49-F238E27FC236}">
                <a16:creationId xmlns:a16="http://schemas.microsoft.com/office/drawing/2014/main" id="{11AA5B35-CBCC-4CF4-9ABB-9D3D1E6EDE7E}"/>
              </a:ext>
            </a:extLst>
          </p:cNvPr>
          <p:cNvSpPr txBox="1"/>
          <p:nvPr/>
        </p:nvSpPr>
        <p:spPr>
          <a:xfrm>
            <a:off x="5217408" y="3679994"/>
            <a:ext cx="1608690" cy="90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arla Regular"/>
                <a:ea typeface="Source Sans Pro" panose="020B0503030403020204" pitchFamily="34" charset="0"/>
                <a:cs typeface="Roboto"/>
                <a:sym typeface="Roboto"/>
              </a:rPr>
              <a:t>Downtown Profile &amp; Assessment</a:t>
            </a:r>
            <a:endParaRPr sz="1800" dirty="0">
              <a:solidFill>
                <a:schemeClr val="bg1"/>
              </a:solidFill>
              <a:latin typeface="Karla Regular"/>
              <a:ea typeface="Source Sans Pro" panose="020B0503030403020204" pitchFamily="34" charset="0"/>
            </a:endParaRPr>
          </a:p>
        </p:txBody>
      </p:sp>
      <p:sp>
        <p:nvSpPr>
          <p:cNvPr id="19" name="Google Shape;171;p11">
            <a:extLst>
              <a:ext uri="{FF2B5EF4-FFF2-40B4-BE49-F238E27FC236}">
                <a16:creationId xmlns:a16="http://schemas.microsoft.com/office/drawing/2014/main" id="{01E42DF0-8A79-F3C7-B1E6-D25D76BA052A}"/>
              </a:ext>
            </a:extLst>
          </p:cNvPr>
          <p:cNvSpPr txBox="1"/>
          <p:nvPr/>
        </p:nvSpPr>
        <p:spPr>
          <a:xfrm>
            <a:off x="11516232" y="3342879"/>
            <a:ext cx="1965814" cy="11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r>
              <a:rPr lang="en-US" sz="2400" b="1" dirty="0">
                <a:solidFill>
                  <a:srgbClr val="FF4F00"/>
                </a:solidFill>
                <a:latin typeface="Karla" panose="020B0004030503030003" pitchFamily="34" charset="0"/>
                <a:ea typeface="Source Sans Pro" panose="020B0503030403020204" pitchFamily="34" charset="0"/>
                <a:cs typeface="Roboto"/>
                <a:sym typeface="Roboto"/>
              </a:rPr>
              <a:t>Strategic Investment</a:t>
            </a:r>
          </a:p>
          <a:p>
            <a:r>
              <a:rPr lang="en-US" sz="2400" b="1" dirty="0">
                <a:solidFill>
                  <a:srgbClr val="FF4F00"/>
                </a:solidFill>
                <a:latin typeface="Karla" panose="020B0004030503030003" pitchFamily="34" charset="0"/>
                <a:ea typeface="Source Sans Pro" panose="020B0503030403020204" pitchFamily="34" charset="0"/>
                <a:cs typeface="Roboto"/>
                <a:sym typeface="Roboto"/>
              </a:rPr>
              <a:t>Plan</a:t>
            </a:r>
            <a:endParaRPr sz="2400" b="1" dirty="0">
              <a:solidFill>
                <a:srgbClr val="FF4F00"/>
              </a:solidFill>
              <a:latin typeface="Karla" panose="020B0004030503030003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1893617-EDBB-21B6-60A8-6096EBD4E5C1}"/>
              </a:ext>
            </a:extLst>
          </p:cNvPr>
          <p:cNvSpPr/>
          <p:nvPr/>
        </p:nvSpPr>
        <p:spPr>
          <a:xfrm>
            <a:off x="11415058" y="2370782"/>
            <a:ext cx="2528085" cy="3206166"/>
          </a:xfrm>
          <a:prstGeom prst="rightArrow">
            <a:avLst>
              <a:gd name="adj1" fmla="val 63468"/>
              <a:gd name="adj2" fmla="val 53014"/>
            </a:avLst>
          </a:prstGeom>
          <a:noFill/>
          <a:ln w="44450" cmpd="sng">
            <a:solidFill>
              <a:srgbClr val="FF4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1" name="Google Shape;171;p11">
            <a:extLst>
              <a:ext uri="{FF2B5EF4-FFF2-40B4-BE49-F238E27FC236}">
                <a16:creationId xmlns:a16="http://schemas.microsoft.com/office/drawing/2014/main" id="{1903A1C6-B2AF-611A-4DF4-DAFD24F6E3B2}"/>
              </a:ext>
            </a:extLst>
          </p:cNvPr>
          <p:cNvSpPr txBox="1"/>
          <p:nvPr/>
        </p:nvSpPr>
        <p:spPr>
          <a:xfrm>
            <a:off x="507079" y="3689977"/>
            <a:ext cx="1601100" cy="6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rgbClr val="008AFC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en-US" sz="1800" b="1" dirty="0">
                <a:solidFill>
                  <a:srgbClr val="684328"/>
                </a:solidFill>
                <a:latin typeface="Karla Regular"/>
                <a:ea typeface="Source Sans Pro" panose="020B0503030403020204" pitchFamily="34" charset="0"/>
                <a:sym typeface="Roboto"/>
              </a:rPr>
              <a:t>Past Plans &amp; Investments</a:t>
            </a:r>
            <a:endParaRPr lang="en-US" sz="1800" b="1" dirty="0">
              <a:solidFill>
                <a:srgbClr val="684328"/>
              </a:solidFill>
              <a:latin typeface="Karla Regular"/>
              <a:ea typeface="Source Sans Pro" panose="020B0503030403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D93D59B-5050-DBF8-26CE-E060D0486280}"/>
              </a:ext>
            </a:extLst>
          </p:cNvPr>
          <p:cNvSpPr/>
          <p:nvPr/>
        </p:nvSpPr>
        <p:spPr>
          <a:xfrm>
            <a:off x="446067" y="3296964"/>
            <a:ext cx="1924291" cy="1373444"/>
          </a:xfrm>
          <a:prstGeom prst="rightArrow">
            <a:avLst>
              <a:gd name="adj1" fmla="val 64520"/>
              <a:gd name="adj2" fmla="val 47833"/>
            </a:avLst>
          </a:prstGeom>
          <a:noFill/>
          <a:ln w="19050" cmpd="sng">
            <a:solidFill>
              <a:srgbClr val="68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Karla" panose="020B0004030503030003" pitchFamily="34" charset="0"/>
            </a:endParaRP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2ED7891D-747B-4A4F-B5C7-D2BAB7EBE17C}"/>
              </a:ext>
            </a:extLst>
          </p:cNvPr>
          <p:cNvSpPr/>
          <p:nvPr/>
        </p:nvSpPr>
        <p:spPr>
          <a:xfrm>
            <a:off x="2471532" y="5329198"/>
            <a:ext cx="9044700" cy="846465"/>
          </a:xfrm>
          <a:prstGeom prst="rightArrow">
            <a:avLst>
              <a:gd name="adj1" fmla="val 49808"/>
              <a:gd name="adj2" fmla="val 91036"/>
            </a:avLst>
          </a:prstGeom>
          <a:solidFill>
            <a:srgbClr val="FF4F00"/>
          </a:solidFill>
          <a:ln w="19050" cmpd="sng">
            <a:solidFill>
              <a:srgbClr val="FF4F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rgbClr val="FF4F00"/>
              </a:solidFill>
              <a:latin typeface="Karla" panose="020B0004030503030003" pitchFamily="34" charset="0"/>
            </a:endParaRPr>
          </a:p>
        </p:txBody>
      </p:sp>
      <p:sp>
        <p:nvSpPr>
          <p:cNvPr id="23" name="Google Shape;175;p11">
            <a:extLst>
              <a:ext uri="{FF2B5EF4-FFF2-40B4-BE49-F238E27FC236}">
                <a16:creationId xmlns:a16="http://schemas.microsoft.com/office/drawing/2014/main" id="{70947F70-84E1-66AA-42F3-34AF0D0702E9}"/>
              </a:ext>
            </a:extLst>
          </p:cNvPr>
          <p:cNvSpPr txBox="1"/>
          <p:nvPr/>
        </p:nvSpPr>
        <p:spPr>
          <a:xfrm>
            <a:off x="2108180" y="5534980"/>
            <a:ext cx="8800708" cy="44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Karla" panose="020B0004030503030003" pitchFamily="34" charset="0"/>
                <a:ea typeface="Source Sans Pro" panose="020B0503030403020204" pitchFamily="34" charset="0"/>
                <a:cs typeface="Roboto Light"/>
                <a:sym typeface="Roboto Light"/>
              </a:rPr>
              <a:t>Public Engagement Throughout Planning Process</a:t>
            </a:r>
            <a:endParaRPr sz="2400" b="1" dirty="0">
              <a:solidFill>
                <a:schemeClr val="bg1"/>
              </a:solidFill>
              <a:latin typeface="Karla" panose="020B0004030503030003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Google Shape;58;p2">
            <a:extLst>
              <a:ext uri="{FF2B5EF4-FFF2-40B4-BE49-F238E27FC236}">
                <a16:creationId xmlns:a16="http://schemas.microsoft.com/office/drawing/2014/main" id="{69851136-7977-9FA9-A35F-98996F777C7E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DRI Planning Process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1C631D23-5E62-10AB-1E2C-C305FAF4C958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98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6BC015AA-8C69-DC59-F182-F93919B6D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;p2">
            <a:extLst>
              <a:ext uri="{FF2B5EF4-FFF2-40B4-BE49-F238E27FC236}">
                <a16:creationId xmlns:a16="http://schemas.microsoft.com/office/drawing/2014/main" id="{5252DF34-C95A-31B7-B432-132B9483B3AB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Goals of DRI Planning Process</a:t>
            </a:r>
            <a:endParaRPr lang="en-US" sz="4000" dirty="0">
              <a:solidFill>
                <a:schemeClr val="tx1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EADD8A6-2537-A1D5-58C8-5A4C6B7A6BBA}"/>
              </a:ext>
            </a:extLst>
          </p:cNvPr>
          <p:cNvSpPr txBox="1"/>
          <p:nvPr/>
        </p:nvSpPr>
        <p:spPr>
          <a:xfrm>
            <a:off x="384628" y="1230757"/>
            <a:ext cx="5014686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Consensus on a recommended list of </a:t>
            </a:r>
            <a:r>
              <a:rPr lang="en-US" sz="2400" b="1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Priority Projects </a:t>
            </a: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for implementation and scope of work in each project.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​Submission of a </a:t>
            </a:r>
            <a:r>
              <a:rPr lang="en-US" sz="2400" b="1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Strategic Investment Plan (SIP) </a:t>
            </a: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to the State containing recommended list of projects with profile of the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Momentum and direction </a:t>
            </a: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for downtown revitalization. 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29B326D7-8C67-3AD3-E734-4432BDEE4BA8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968582-2BD4-2AD5-6726-EC2CE6695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1230757"/>
            <a:ext cx="7837710" cy="6067263"/>
          </a:xfrm>
          <a:prstGeom prst="rect">
            <a:avLst/>
          </a:prstGeom>
          <a:ln>
            <a:solidFill>
              <a:srgbClr val="684328"/>
            </a:solidFill>
          </a:ln>
        </p:spPr>
      </p:pic>
    </p:spTree>
    <p:extLst>
      <p:ext uri="{BB962C8B-B14F-4D97-AF65-F5344CB8AC3E}">
        <p14:creationId xmlns:p14="http://schemas.microsoft.com/office/powerpoint/2010/main" val="285999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9128C42D-5593-1FD5-4943-FB4DF136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68FE3-1306-F8CE-D080-CA4630A6E6E1}"/>
              </a:ext>
            </a:extLst>
          </p:cNvPr>
          <p:cNvSpPr txBox="1"/>
          <p:nvPr/>
        </p:nvSpPr>
        <p:spPr>
          <a:xfrm>
            <a:off x="303600" y="1340854"/>
            <a:ext cx="496468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tentative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DRI boundary is established through the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application process.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The DRI Investment area should focus on core downtown local business, shopping, and cultural corridors and landmarks.</a:t>
            </a:r>
            <a:endParaRPr lang="en-US" sz="12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Once the Call for Projects closes, the LPC establishes the final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DRI Investment Area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.</a:t>
            </a:r>
            <a:endParaRPr lang="en-US" sz="12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DRI funds can </a:t>
            </a:r>
            <a:r>
              <a:rPr lang="en-US" sz="2400" u="sng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only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 be used for projects with the DRI Investment Area.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9A119-23A6-D63E-D1C4-A1BA6A34FC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170" y="1447676"/>
            <a:ext cx="8790087" cy="5788001"/>
          </a:xfrm>
          <a:prstGeom prst="rect">
            <a:avLst/>
          </a:prstGeom>
        </p:spPr>
      </p:pic>
      <p:sp>
        <p:nvSpPr>
          <p:cNvPr id="5" name="Google Shape;58;p2">
            <a:extLst>
              <a:ext uri="{FF2B5EF4-FFF2-40B4-BE49-F238E27FC236}">
                <a16:creationId xmlns:a16="http://schemas.microsoft.com/office/drawing/2014/main" id="{6C8F300C-DD7C-0C44-4898-36557852847F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DRI Investment Area </a:t>
            </a: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  <a:sym typeface="Roboto"/>
              </a:rPr>
              <a:t>(Tentative Boundary)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DD117D17-553F-ED11-80C7-92B078E26FA4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670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9C7FB3-47ED-19C0-3288-38C00B118AE9}"/>
              </a:ext>
            </a:extLst>
          </p:cNvPr>
          <p:cNvCxnSpPr>
            <a:cxnSpLocks/>
          </p:cNvCxnSpPr>
          <p:nvPr/>
        </p:nvCxnSpPr>
        <p:spPr>
          <a:xfrm flipV="1">
            <a:off x="5604447" y="670778"/>
            <a:ext cx="0" cy="5594586"/>
          </a:xfrm>
          <a:prstGeom prst="line">
            <a:avLst/>
          </a:prstGeom>
          <a:ln w="38100">
            <a:solidFill>
              <a:srgbClr val="FF50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04113" y="1391535"/>
            <a:ext cx="10424100" cy="5964614"/>
            <a:chOff x="2504113" y="1391535"/>
            <a:chExt cx="10424100" cy="5964614"/>
          </a:xfrm>
        </p:grpSpPr>
        <p:cxnSp>
          <p:nvCxnSpPr>
            <p:cNvPr id="69" name="Google Shape;69;p18"/>
            <p:cNvCxnSpPr/>
            <p:nvPr/>
          </p:nvCxnSpPr>
          <p:spPr>
            <a:xfrm rot="10800000">
              <a:off x="2504113" y="1391535"/>
              <a:ext cx="0" cy="5863014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18"/>
            <p:cNvCxnSpPr/>
            <p:nvPr/>
          </p:nvCxnSpPr>
          <p:spPr>
            <a:xfrm rot="10800000">
              <a:off x="3775256" y="1391535"/>
              <a:ext cx="0" cy="5863014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18"/>
            <p:cNvCxnSpPr/>
            <p:nvPr/>
          </p:nvCxnSpPr>
          <p:spPr>
            <a:xfrm rot="10800000">
              <a:off x="5335349" y="1391535"/>
              <a:ext cx="0" cy="5863014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18"/>
            <p:cNvCxnSpPr/>
            <p:nvPr/>
          </p:nvCxnSpPr>
          <p:spPr>
            <a:xfrm rot="10800000">
              <a:off x="6927140" y="1391535"/>
              <a:ext cx="0" cy="5863014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18"/>
            <p:cNvCxnSpPr/>
            <p:nvPr/>
          </p:nvCxnSpPr>
          <p:spPr>
            <a:xfrm rot="10800000">
              <a:off x="11401986" y="1391535"/>
              <a:ext cx="0" cy="5863014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18"/>
            <p:cNvCxnSpPr/>
            <p:nvPr/>
          </p:nvCxnSpPr>
          <p:spPr>
            <a:xfrm rot="10800000">
              <a:off x="12928213" y="1391535"/>
              <a:ext cx="0" cy="5863014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18"/>
            <p:cNvCxnSpPr/>
            <p:nvPr/>
          </p:nvCxnSpPr>
          <p:spPr>
            <a:xfrm rot="10800000">
              <a:off x="9826049" y="1493135"/>
              <a:ext cx="0" cy="5863014"/>
            </a:xfrm>
            <a:prstGeom prst="straightConnector1">
              <a:avLst/>
            </a:prstGeom>
            <a:no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6" name="Google Shape;76;p18"/>
          <p:cNvSpPr txBox="1"/>
          <p:nvPr/>
        </p:nvSpPr>
        <p:spPr>
          <a:xfrm>
            <a:off x="0" y="0"/>
            <a:ext cx="37625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8"/>
          <p:cNvSpPr/>
          <p:nvPr/>
        </p:nvSpPr>
        <p:spPr>
          <a:xfrm>
            <a:off x="6669741" y="5505360"/>
            <a:ext cx="6759388" cy="3894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Strategic Investment Plan</a:t>
            </a:r>
            <a:endParaRPr sz="1800" dirty="0"/>
          </a:p>
        </p:txBody>
      </p:sp>
      <p:sp>
        <p:nvSpPr>
          <p:cNvPr id="81" name="Google Shape;81;p18"/>
          <p:cNvSpPr txBox="1"/>
          <p:nvPr/>
        </p:nvSpPr>
        <p:spPr>
          <a:xfrm rot="-5400000">
            <a:off x="-358467" y="4359633"/>
            <a:ext cx="2605649" cy="646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84328"/>
                </a:solidFill>
                <a:latin typeface="Karla Medium"/>
                <a:ea typeface="Karla Medium"/>
                <a:cs typeface="Karla Medium"/>
                <a:sym typeface="Karla Medium"/>
              </a:rPr>
              <a:t>Strategic Investment Plan Development</a:t>
            </a:r>
            <a:endParaRPr sz="1800" dirty="0"/>
          </a:p>
        </p:txBody>
      </p:sp>
      <p:sp>
        <p:nvSpPr>
          <p:cNvPr id="85" name="Google Shape;85;p18"/>
          <p:cNvSpPr txBox="1"/>
          <p:nvPr/>
        </p:nvSpPr>
        <p:spPr>
          <a:xfrm rot="16200000">
            <a:off x="-415470" y="1496965"/>
            <a:ext cx="2478884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84328"/>
                </a:solidFill>
                <a:latin typeface="Karla Medium"/>
                <a:ea typeface="Karla Medium"/>
                <a:cs typeface="Karla Medium"/>
                <a:sym typeface="Karla Medium"/>
              </a:rPr>
              <a:t>LPC Meetings</a:t>
            </a:r>
            <a:endParaRPr sz="1800" dirty="0"/>
          </a:p>
        </p:txBody>
      </p:sp>
      <p:sp>
        <p:nvSpPr>
          <p:cNvPr id="87" name="Google Shape;87;p18"/>
          <p:cNvSpPr/>
          <p:nvPr/>
        </p:nvSpPr>
        <p:spPr>
          <a:xfrm>
            <a:off x="3527937" y="1983680"/>
            <a:ext cx="509867" cy="509867"/>
          </a:xfrm>
          <a:prstGeom prst="ellipse">
            <a:avLst/>
          </a:prstGeom>
          <a:solidFill>
            <a:srgbClr val="B8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5366443" y="1983680"/>
            <a:ext cx="509867" cy="509867"/>
          </a:xfrm>
          <a:prstGeom prst="ellipse">
            <a:avLst/>
          </a:prstGeom>
          <a:solidFill>
            <a:srgbClr val="6843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2</a:t>
            </a:r>
            <a:endParaRPr sz="2400" dirty="0">
              <a:solidFill>
                <a:schemeClr val="bg1"/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7826052" y="1983680"/>
            <a:ext cx="509867" cy="509867"/>
          </a:xfrm>
          <a:prstGeom prst="ellipse">
            <a:avLst/>
          </a:prstGeom>
          <a:solidFill>
            <a:srgbClr val="B8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dirty="0"/>
          </a:p>
        </p:txBody>
      </p:sp>
      <p:sp>
        <p:nvSpPr>
          <p:cNvPr id="92" name="Google Shape;92;p18"/>
          <p:cNvSpPr/>
          <p:nvPr/>
        </p:nvSpPr>
        <p:spPr>
          <a:xfrm>
            <a:off x="9807815" y="1998194"/>
            <a:ext cx="509867" cy="509867"/>
          </a:xfrm>
          <a:prstGeom prst="ellipse">
            <a:avLst/>
          </a:prstGeom>
          <a:solidFill>
            <a:srgbClr val="B8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dirty="0"/>
          </a:p>
        </p:txBody>
      </p:sp>
      <p:sp>
        <p:nvSpPr>
          <p:cNvPr id="93" name="Google Shape;93;p18"/>
          <p:cNvSpPr/>
          <p:nvPr/>
        </p:nvSpPr>
        <p:spPr>
          <a:xfrm>
            <a:off x="11428473" y="1998194"/>
            <a:ext cx="509867" cy="509867"/>
          </a:xfrm>
          <a:prstGeom prst="ellipse">
            <a:avLst/>
          </a:prstGeom>
          <a:solidFill>
            <a:srgbClr val="B8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5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12001538" y="1993266"/>
            <a:ext cx="509867" cy="509867"/>
          </a:xfrm>
          <a:prstGeom prst="ellipse">
            <a:avLst/>
          </a:prstGeom>
          <a:solidFill>
            <a:srgbClr val="B8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6</a:t>
            </a:r>
            <a:endParaRPr dirty="0"/>
          </a:p>
        </p:txBody>
      </p:sp>
      <p:cxnSp>
        <p:nvCxnSpPr>
          <p:cNvPr id="83" name="Google Shape;83;p18"/>
          <p:cNvCxnSpPr/>
          <p:nvPr/>
        </p:nvCxnSpPr>
        <p:spPr>
          <a:xfrm>
            <a:off x="10266563" y="6498010"/>
            <a:ext cx="0" cy="550607"/>
          </a:xfrm>
          <a:prstGeom prst="straightConnector1">
            <a:avLst/>
          </a:prstGeom>
          <a:solidFill>
            <a:srgbClr val="684328"/>
          </a:solidFill>
          <a:ln w="28575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8"/>
          <p:cNvCxnSpPr/>
          <p:nvPr/>
        </p:nvCxnSpPr>
        <p:spPr>
          <a:xfrm>
            <a:off x="5607977" y="6629800"/>
            <a:ext cx="0" cy="550607"/>
          </a:xfrm>
          <a:prstGeom prst="straightConnector1">
            <a:avLst/>
          </a:prstGeom>
          <a:solidFill>
            <a:srgbClr val="684328"/>
          </a:solidFill>
          <a:ln w="28575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8"/>
          <p:cNvSpPr/>
          <p:nvPr/>
        </p:nvSpPr>
        <p:spPr>
          <a:xfrm>
            <a:off x="5366443" y="7034103"/>
            <a:ext cx="509867" cy="509867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dirty="0"/>
          </a:p>
        </p:txBody>
      </p:sp>
      <p:sp>
        <p:nvSpPr>
          <p:cNvPr id="90" name="Google Shape;90;p18"/>
          <p:cNvSpPr/>
          <p:nvPr/>
        </p:nvSpPr>
        <p:spPr>
          <a:xfrm>
            <a:off x="9998377" y="7048617"/>
            <a:ext cx="509867" cy="509867"/>
          </a:xfrm>
          <a:prstGeom prst="ellipse">
            <a:avLst/>
          </a:prstGeom>
          <a:solidFill>
            <a:srgbClr val="FF4F00">
              <a:alpha val="5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dirty="0"/>
          </a:p>
        </p:txBody>
      </p:sp>
      <p:sp>
        <p:nvSpPr>
          <p:cNvPr id="86" name="Google Shape;86;p18"/>
          <p:cNvSpPr/>
          <p:nvPr/>
        </p:nvSpPr>
        <p:spPr>
          <a:xfrm>
            <a:off x="3217333" y="6299697"/>
            <a:ext cx="8308363" cy="4055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500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>
                <a:solidFill>
                  <a:schemeClr val="tx1"/>
                </a:solidFill>
                <a:latin typeface="Karla"/>
                <a:ea typeface="Karla"/>
                <a:cs typeface="Karla"/>
                <a:sym typeface="Karla"/>
              </a:rPr>
              <a:t> Public and Stakeholder Outreach</a:t>
            </a:r>
            <a:endParaRPr sz="1800">
              <a:solidFill>
                <a:schemeClr val="tx1"/>
              </a:solidFill>
              <a:latin typeface="Karla"/>
              <a:ea typeface="Karla"/>
              <a:cs typeface="Karla"/>
            </a:endParaRPr>
          </a:p>
        </p:txBody>
      </p:sp>
      <p:grpSp>
        <p:nvGrpSpPr>
          <p:cNvPr id="95" name="Google Shape;95;p18"/>
          <p:cNvGrpSpPr/>
          <p:nvPr/>
        </p:nvGrpSpPr>
        <p:grpSpPr>
          <a:xfrm>
            <a:off x="2130421" y="1283870"/>
            <a:ext cx="11631118" cy="386224"/>
            <a:chOff x="1889391" y="1885399"/>
            <a:chExt cx="11163446" cy="386224"/>
          </a:xfrm>
        </p:grpSpPr>
        <p:sp>
          <p:nvSpPr>
            <p:cNvPr id="96" name="Google Shape;96;p18"/>
            <p:cNvSpPr txBox="1"/>
            <p:nvPr/>
          </p:nvSpPr>
          <p:spPr>
            <a:xfrm>
              <a:off x="3157084" y="1885399"/>
              <a:ext cx="881090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MAY</a:t>
              </a:r>
              <a:endParaRPr sz="1800"/>
            </a:p>
          </p:txBody>
        </p:sp>
        <p:sp>
          <p:nvSpPr>
            <p:cNvPr id="97" name="Google Shape;97;p18"/>
            <p:cNvSpPr txBox="1"/>
            <p:nvPr/>
          </p:nvSpPr>
          <p:spPr>
            <a:xfrm>
              <a:off x="4610301" y="1898546"/>
              <a:ext cx="1224909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JUNE</a:t>
              </a:r>
              <a:endParaRPr sz="1800"/>
            </a:p>
          </p:txBody>
        </p:sp>
        <p:sp>
          <p:nvSpPr>
            <p:cNvPr id="98" name="Google Shape;98;p18"/>
            <p:cNvSpPr txBox="1"/>
            <p:nvPr/>
          </p:nvSpPr>
          <p:spPr>
            <a:xfrm>
              <a:off x="6131099" y="1898546"/>
              <a:ext cx="1224909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JULY</a:t>
              </a:r>
              <a:endParaRPr sz="1800"/>
            </a:p>
          </p:txBody>
        </p:sp>
        <p:sp>
          <p:nvSpPr>
            <p:cNvPr id="99" name="Google Shape;99;p18"/>
            <p:cNvSpPr txBox="1"/>
            <p:nvPr/>
          </p:nvSpPr>
          <p:spPr>
            <a:xfrm>
              <a:off x="7579267" y="1898546"/>
              <a:ext cx="1084344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AUG</a:t>
              </a:r>
              <a:endParaRPr sz="1800"/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8919267" y="1898546"/>
              <a:ext cx="1084344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SEPT</a:t>
              </a:r>
              <a:endParaRPr sz="1800"/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10461484" y="1898546"/>
              <a:ext cx="872429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OCT</a:t>
              </a:r>
              <a:endParaRPr sz="1800"/>
            </a:p>
          </p:txBody>
        </p:sp>
        <p:sp>
          <p:nvSpPr>
            <p:cNvPr id="102" name="Google Shape;102;p18"/>
            <p:cNvSpPr txBox="1"/>
            <p:nvPr/>
          </p:nvSpPr>
          <p:spPr>
            <a:xfrm>
              <a:off x="11842937" y="1898546"/>
              <a:ext cx="1209900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NOV</a:t>
              </a:r>
              <a:endParaRPr sz="1800"/>
            </a:p>
          </p:txBody>
        </p:sp>
        <p:sp>
          <p:nvSpPr>
            <p:cNvPr id="103" name="Google Shape;103;p18"/>
            <p:cNvSpPr txBox="1"/>
            <p:nvPr/>
          </p:nvSpPr>
          <p:spPr>
            <a:xfrm>
              <a:off x="1889391" y="1902332"/>
              <a:ext cx="918799" cy="369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262626"/>
                  </a:solidFill>
                  <a:latin typeface="Karla"/>
                  <a:ea typeface="Karla"/>
                  <a:cs typeface="Karla"/>
                  <a:sym typeface="Karla"/>
                </a:rPr>
                <a:t>APRIL</a:t>
              </a:r>
              <a:endParaRPr sz="1800"/>
            </a:p>
          </p:txBody>
        </p:sp>
      </p:grpSp>
      <p:sp>
        <p:nvSpPr>
          <p:cNvPr id="104" name="Google Shape;104;p18"/>
          <p:cNvSpPr txBox="1"/>
          <p:nvPr/>
        </p:nvSpPr>
        <p:spPr>
          <a:xfrm>
            <a:off x="365022" y="310742"/>
            <a:ext cx="11802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Project Timeline</a:t>
            </a:r>
            <a:endParaRPr sz="3600" b="0" i="0" u="none" strike="noStrike" cap="none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05" name="Google Shape;105;p18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18"/>
          <p:cNvCxnSpPr/>
          <p:nvPr/>
        </p:nvCxnSpPr>
        <p:spPr>
          <a:xfrm rot="10800000">
            <a:off x="8369782" y="1745535"/>
            <a:ext cx="0" cy="550901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" name="Google Shape;77;p18"/>
          <p:cNvSpPr/>
          <p:nvPr/>
        </p:nvSpPr>
        <p:spPr>
          <a:xfrm>
            <a:off x="2160099" y="3070862"/>
            <a:ext cx="6320514" cy="3894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Downtown Profile &amp; Assessment</a:t>
            </a:r>
            <a:endParaRPr sz="1800" dirty="0"/>
          </a:p>
        </p:txBody>
      </p:sp>
      <p:sp>
        <p:nvSpPr>
          <p:cNvPr id="78" name="Google Shape;78;p18"/>
          <p:cNvSpPr/>
          <p:nvPr/>
        </p:nvSpPr>
        <p:spPr>
          <a:xfrm>
            <a:off x="3217333" y="3616007"/>
            <a:ext cx="5263280" cy="6836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Community Vision, Goals, </a:t>
            </a:r>
            <a:r>
              <a:rPr lang="en-US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and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Revitalization Strategies</a:t>
            </a:r>
            <a:endParaRPr sz="1800" dirty="0"/>
          </a:p>
        </p:txBody>
      </p:sp>
      <p:sp>
        <p:nvSpPr>
          <p:cNvPr id="106" name="Google Shape;106;p18"/>
          <p:cNvSpPr/>
          <p:nvPr/>
        </p:nvSpPr>
        <p:spPr>
          <a:xfrm>
            <a:off x="5414682" y="4455363"/>
            <a:ext cx="3065932" cy="3572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500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Karla"/>
                <a:ea typeface="Karla"/>
                <a:cs typeface="Karla"/>
                <a:sym typeface="Karla"/>
              </a:rPr>
              <a:t> Open Call for Projects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5414682" y="4966114"/>
            <a:ext cx="7022466" cy="3913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Project Development</a:t>
            </a:r>
            <a:endParaRPr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6792" y="2933410"/>
            <a:ext cx="13274747" cy="0"/>
          </a:xfrm>
          <a:prstGeom prst="line">
            <a:avLst/>
          </a:prstGeom>
          <a:noFill/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Straight Connector 49"/>
          <p:cNvCxnSpPr/>
          <p:nvPr/>
        </p:nvCxnSpPr>
        <p:spPr>
          <a:xfrm>
            <a:off x="486792" y="6084382"/>
            <a:ext cx="13274747" cy="0"/>
          </a:xfrm>
          <a:prstGeom prst="line">
            <a:avLst/>
          </a:prstGeom>
          <a:noFill/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Triangle 51">
            <a:extLst>
              <a:ext uri="{FF2B5EF4-FFF2-40B4-BE49-F238E27FC236}">
                <a16:creationId xmlns:a16="http://schemas.microsoft.com/office/drawing/2014/main" id="{6633F0A7-9200-D3F8-4DA9-680D9526930B}"/>
              </a:ext>
            </a:extLst>
          </p:cNvPr>
          <p:cNvSpPr/>
          <p:nvPr/>
        </p:nvSpPr>
        <p:spPr>
          <a:xfrm rot="5400000">
            <a:off x="5731176" y="122517"/>
            <a:ext cx="1496290" cy="1749746"/>
          </a:xfrm>
          <a:prstGeom prst="triangle">
            <a:avLst/>
          </a:prstGeom>
          <a:solidFill>
            <a:schemeClr val="bg1"/>
          </a:solidFill>
          <a:ln>
            <a:solidFill>
              <a:srgbClr val="FF5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D1C55B-1801-7571-B7A2-789EC8E1C8E8}"/>
              </a:ext>
            </a:extLst>
          </p:cNvPr>
          <p:cNvSpPr txBox="1"/>
          <p:nvPr/>
        </p:nvSpPr>
        <p:spPr>
          <a:xfrm>
            <a:off x="5604447" y="588823"/>
            <a:ext cx="166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5001"/>
                </a:solidFill>
                <a:latin typeface="Karla" charset="0"/>
                <a:ea typeface="Karla" charset="0"/>
                <a:cs typeface="Karla" charset="0"/>
              </a:rPr>
              <a:t>You are here!</a:t>
            </a:r>
          </a:p>
        </p:txBody>
      </p:sp>
      <p:sp>
        <p:nvSpPr>
          <p:cNvPr id="54" name="Google Shape;85;p18"/>
          <p:cNvSpPr txBox="1"/>
          <p:nvPr/>
        </p:nvSpPr>
        <p:spPr>
          <a:xfrm rot="16200000">
            <a:off x="305833" y="6516656"/>
            <a:ext cx="1313279" cy="646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84328"/>
                </a:solidFill>
                <a:latin typeface="Karla Medium"/>
                <a:ea typeface="Karla Medium"/>
                <a:cs typeface="Karla Medium"/>
                <a:sym typeface="Karla Medium"/>
              </a:rPr>
              <a:t>Public Outreach</a:t>
            </a: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>
          <a:extLst>
            <a:ext uri="{FF2B5EF4-FFF2-40B4-BE49-F238E27FC236}">
              <a16:creationId xmlns:a16="http://schemas.microsoft.com/office/drawing/2014/main" id="{1DF29D47-E738-0B57-9EC9-73361023F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>
            <a:extLst>
              <a:ext uri="{FF2B5EF4-FFF2-40B4-BE49-F238E27FC236}">
                <a16:creationId xmlns:a16="http://schemas.microsoft.com/office/drawing/2014/main" id="{54F99374-24E5-5509-7A5D-4352419D09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2">
            <a:extLst>
              <a:ext uri="{FF2B5EF4-FFF2-40B4-BE49-F238E27FC236}">
                <a16:creationId xmlns:a16="http://schemas.microsoft.com/office/drawing/2014/main" id="{85860794-DB29-9D05-C382-898FA07C4279}"/>
              </a:ext>
            </a:extLst>
          </p:cNvPr>
          <p:cNvSpPr txBox="1"/>
          <p:nvPr/>
        </p:nvSpPr>
        <p:spPr>
          <a:xfrm>
            <a:off x="1102633" y="2748969"/>
            <a:ext cx="647205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Karla"/>
                <a:sym typeface="Karla SemiBold"/>
              </a:rPr>
              <a:t>Welcome and Introduction</a:t>
            </a:r>
          </a:p>
          <a:p>
            <a:endParaRPr sz="2400" dirty="0">
              <a:solidFill>
                <a:srgbClr val="7F7F7F"/>
              </a:solidFill>
              <a:latin typeface="Karla"/>
              <a:sym typeface="Karla SemiBold"/>
            </a:endParaRPr>
          </a:p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Overview of the DRI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5001"/>
              </a:solidFill>
              <a:latin typeface="Karla" panose="020B0004030503030003" pitchFamily="34" charset="0"/>
              <a:sym typeface="Karla"/>
            </a:endParaRPr>
          </a:p>
          <a:p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Open Call for Projects</a:t>
            </a:r>
            <a:endParaRPr sz="2400" b="1" dirty="0">
              <a:solidFill>
                <a:srgbClr val="FF5001"/>
              </a:solidFill>
              <a:latin typeface="Karla" panose="020B00040305030300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Open House and Public Workshop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Next Steps</a:t>
            </a:r>
            <a:endParaRPr dirty="0"/>
          </a:p>
        </p:txBody>
      </p:sp>
      <p:sp>
        <p:nvSpPr>
          <p:cNvPr id="34" name="Google Shape;34;p62">
            <a:extLst>
              <a:ext uri="{FF2B5EF4-FFF2-40B4-BE49-F238E27FC236}">
                <a16:creationId xmlns:a16="http://schemas.microsoft.com/office/drawing/2014/main" id="{7A82B7D8-825F-0E0A-754D-A28BC34EAA66}"/>
              </a:ext>
            </a:extLst>
          </p:cNvPr>
          <p:cNvSpPr txBox="1"/>
          <p:nvPr/>
        </p:nvSpPr>
        <p:spPr>
          <a:xfrm>
            <a:off x="657323" y="2748970"/>
            <a:ext cx="44531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 Medium"/>
              </a:rPr>
              <a:t>1.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2.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>
              <a:buFont typeface="Arial"/>
              <a:buNone/>
            </a:pPr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3.</a:t>
            </a:r>
            <a:endParaRPr sz="2400" b="1" dirty="0">
              <a:solidFill>
                <a:srgbClr val="FF5001"/>
              </a:solidFill>
              <a:latin typeface="Karla" panose="020B0004030503030003" pitchFamily="34" charset="0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5.</a:t>
            </a:r>
            <a:endParaRPr dirty="0"/>
          </a:p>
        </p:txBody>
      </p:sp>
      <p:sp>
        <p:nvSpPr>
          <p:cNvPr id="35" name="Google Shape;35;p62">
            <a:extLst>
              <a:ext uri="{FF2B5EF4-FFF2-40B4-BE49-F238E27FC236}">
                <a16:creationId xmlns:a16="http://schemas.microsoft.com/office/drawing/2014/main" id="{3E075048-A7A6-25A2-ED01-BBCB8311AFEA}"/>
              </a:ext>
            </a:extLst>
          </p:cNvPr>
          <p:cNvSpPr txBox="1"/>
          <p:nvPr/>
        </p:nvSpPr>
        <p:spPr>
          <a:xfrm>
            <a:off x="9438256" y="3514656"/>
            <a:ext cx="36843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01"/>
              </a:buClr>
            </a:pPr>
            <a:r>
              <a:rPr lang="en-US" altLang="zh-CN" sz="3600" b="1" i="0" u="none" strike="noStrike" cap="none" dirty="0">
                <a:solidFill>
                  <a:srgbClr val="FF4F00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Open Call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01"/>
              </a:buClr>
            </a:pPr>
            <a:r>
              <a:rPr lang="en-US" altLang="zh-CN" sz="3600" b="1" i="0" u="none" strike="noStrike" cap="none" dirty="0">
                <a:solidFill>
                  <a:srgbClr val="FF4F00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for Projects</a:t>
            </a:r>
            <a:endParaRPr lang="en-US" sz="3600" b="1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36" name="Google Shape;36;p62">
            <a:extLst>
              <a:ext uri="{FF2B5EF4-FFF2-40B4-BE49-F238E27FC236}">
                <a16:creationId xmlns:a16="http://schemas.microsoft.com/office/drawing/2014/main" id="{3E4A0D93-5864-4A36-DD71-E876480AC54C}"/>
              </a:ext>
            </a:extLst>
          </p:cNvPr>
          <p:cNvSpPr txBox="1"/>
          <p:nvPr/>
        </p:nvSpPr>
        <p:spPr>
          <a:xfrm>
            <a:off x="303600" y="286077"/>
            <a:ext cx="11802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Agenda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" name="Google Shape;37;p62">
            <a:extLst>
              <a:ext uri="{FF2B5EF4-FFF2-40B4-BE49-F238E27FC236}">
                <a16:creationId xmlns:a16="http://schemas.microsoft.com/office/drawing/2014/main" id="{5424C289-6411-D888-D6F2-1E6346776D61}"/>
              </a:ext>
            </a:extLst>
          </p:cNvPr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5436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D48B228F-4279-B7E6-E25C-49CD2E06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097E1D-56F4-70E6-746F-5C5A311B33E4}"/>
              </a:ext>
            </a:extLst>
          </p:cNvPr>
          <p:cNvSpPr/>
          <p:nvPr/>
        </p:nvSpPr>
        <p:spPr>
          <a:xfrm flipH="1">
            <a:off x="751581" y="5783189"/>
            <a:ext cx="13233398" cy="1318891"/>
          </a:xfrm>
          <a:prstGeom prst="rect">
            <a:avLst/>
          </a:prstGeom>
          <a:noFill/>
          <a:ln w="19050">
            <a:solidFill>
              <a:srgbClr val="FF4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77"/>
                <a:ea typeface="Source Sans Pro Black"/>
                <a:cs typeface="Calibri"/>
              </a:rPr>
              <a:t>The LPC evaluates all projects based on DRI Program criteria and your community goals.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77"/>
                <a:ea typeface="Source Sans Pro Black"/>
                <a:cs typeface="Calibri"/>
              </a:rPr>
              <a:t>Not all solicited projects will be included in the final Strategic Investment Plan. </a:t>
            </a:r>
            <a:endParaRPr lang="en-US" sz="2400" b="1" dirty="0">
              <a:solidFill>
                <a:schemeClr val="tx1"/>
              </a:solidFill>
              <a:latin typeface="Karla" panose="020B0004030503030003" pitchFamily="34" charset="77"/>
              <a:ea typeface="Source Sans Pro Black"/>
            </a:endParaRPr>
          </a:p>
        </p:txBody>
      </p:sp>
      <p:sp>
        <p:nvSpPr>
          <p:cNvPr id="7" name="Google Shape;572;p46">
            <a:extLst>
              <a:ext uri="{FF2B5EF4-FFF2-40B4-BE49-F238E27FC236}">
                <a16:creationId xmlns:a16="http://schemas.microsoft.com/office/drawing/2014/main" id="{5014E2CA-ACFF-964A-7B0D-0C14AF49165A}"/>
              </a:ext>
            </a:extLst>
          </p:cNvPr>
          <p:cNvSpPr txBox="1"/>
          <p:nvPr/>
        </p:nvSpPr>
        <p:spPr>
          <a:xfrm>
            <a:off x="5995880" y="4201597"/>
            <a:ext cx="393518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>
              <a:buClr>
                <a:srgbClr val="008AFC"/>
              </a:buClr>
              <a:buSzPts val="288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buClrTx/>
              <a:buSzPct val="100000"/>
            </a:pPr>
            <a:r>
              <a:rPr lang="en-US" sz="1800" dirty="0">
                <a:latin typeface="Karla Regular"/>
              </a:rPr>
              <a:t>Eligibility &amp; Technical Review</a:t>
            </a:r>
          </a:p>
          <a:p>
            <a:pPr>
              <a:buClrTx/>
              <a:buSzPct val="100000"/>
            </a:pPr>
            <a:r>
              <a:rPr lang="en-US" sz="1800" dirty="0">
                <a:latin typeface="Karla Regular"/>
              </a:rPr>
              <a:t>Cost &amp; Financing Review</a:t>
            </a:r>
          </a:p>
          <a:p>
            <a:pPr>
              <a:buClrTx/>
              <a:buSzPct val="100000"/>
            </a:pPr>
            <a:r>
              <a:rPr lang="en-US" sz="1800" dirty="0">
                <a:latin typeface="Karla Regular"/>
              </a:rPr>
              <a:t>Scope Definition &amp; Timing</a:t>
            </a:r>
          </a:p>
          <a:p>
            <a:pPr>
              <a:buClrTx/>
              <a:buSzPct val="100000"/>
            </a:pPr>
            <a:r>
              <a:rPr lang="en-US" sz="1800" dirty="0">
                <a:latin typeface="Karla Regular"/>
              </a:rPr>
              <a:t>Sponsor Capacity</a:t>
            </a:r>
          </a:p>
        </p:txBody>
      </p:sp>
      <p:sp>
        <p:nvSpPr>
          <p:cNvPr id="8" name="Google Shape;572;p46">
            <a:extLst>
              <a:ext uri="{FF2B5EF4-FFF2-40B4-BE49-F238E27FC236}">
                <a16:creationId xmlns:a16="http://schemas.microsoft.com/office/drawing/2014/main" id="{3EFD1B5C-54E6-66EB-05E9-E9910D4D9426}"/>
              </a:ext>
            </a:extLst>
          </p:cNvPr>
          <p:cNvSpPr txBox="1"/>
          <p:nvPr/>
        </p:nvSpPr>
        <p:spPr>
          <a:xfrm>
            <a:off x="1192965" y="2364136"/>
            <a:ext cx="21460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Karla Medium" panose="020B0004030503030003" pitchFamily="34" charset="0"/>
                <a:ea typeface="Roboto Medium" panose="02000000000000000000" pitchFamily="2" charset="0"/>
                <a:cs typeface="Roboto" panose="02000000000000000000" pitchFamily="2" charset="0"/>
                <a:sym typeface="Arial"/>
              </a:rPr>
              <a:t>Project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Karla Medium" panose="020B0004030503030003" pitchFamily="34" charset="0"/>
                <a:ea typeface="Roboto Medium" panose="02000000000000000000" pitchFamily="2" charset="0"/>
                <a:cs typeface="Roboto" panose="02000000000000000000" pitchFamily="2" charset="0"/>
                <a:sym typeface="Arial"/>
              </a:rPr>
              <a:t>Formation</a:t>
            </a:r>
            <a:endParaRPr lang="en-US" sz="2400" dirty="0">
              <a:solidFill>
                <a:schemeClr val="tx1"/>
              </a:solidFill>
              <a:latin typeface="Karla Medium" panose="020B0004030503030003" pitchFamily="34" charset="0"/>
              <a:ea typeface="Roboto Medium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Google Shape;161;p11">
            <a:extLst>
              <a:ext uri="{FF2B5EF4-FFF2-40B4-BE49-F238E27FC236}">
                <a16:creationId xmlns:a16="http://schemas.microsoft.com/office/drawing/2014/main" id="{BFD71E30-2A46-E63B-7171-9B9B0F3AAC37}"/>
              </a:ext>
            </a:extLst>
          </p:cNvPr>
          <p:cNvSpPr/>
          <p:nvPr/>
        </p:nvSpPr>
        <p:spPr>
          <a:xfrm>
            <a:off x="1113745" y="1621340"/>
            <a:ext cx="2316551" cy="2316550"/>
          </a:xfrm>
          <a:prstGeom prst="ellipse">
            <a:avLst/>
          </a:prstGeom>
          <a:noFill/>
          <a:ln w="19050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 dirty="0">
              <a:solidFill>
                <a:schemeClr val="lt1"/>
              </a:solidFill>
              <a:latin typeface="Karla" panose="020B0004030503030003" pitchFamily="34" charset="0"/>
              <a:ea typeface="Source Sans Pro" panose="020B0503030403020204" pitchFamily="34" charset="0"/>
              <a:sym typeface="Arial"/>
            </a:endParaRPr>
          </a:p>
        </p:txBody>
      </p:sp>
      <p:sp>
        <p:nvSpPr>
          <p:cNvPr id="10" name="Google Shape;161;p11">
            <a:extLst>
              <a:ext uri="{FF2B5EF4-FFF2-40B4-BE49-F238E27FC236}">
                <a16:creationId xmlns:a16="http://schemas.microsoft.com/office/drawing/2014/main" id="{AEE94A20-8B7E-C1EB-DDAA-2BA3D0B3E3B5}"/>
              </a:ext>
            </a:extLst>
          </p:cNvPr>
          <p:cNvSpPr/>
          <p:nvPr/>
        </p:nvSpPr>
        <p:spPr>
          <a:xfrm>
            <a:off x="6373220" y="1621340"/>
            <a:ext cx="2316551" cy="2316550"/>
          </a:xfrm>
          <a:prstGeom prst="ellipse">
            <a:avLst/>
          </a:prstGeom>
          <a:noFill/>
          <a:ln w="19050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>
              <a:solidFill>
                <a:schemeClr val="lt1"/>
              </a:solidFill>
              <a:latin typeface="Karla" panose="020B0004030503030003" pitchFamily="34" charset="0"/>
              <a:ea typeface="Source Sans Pro" panose="020B0503030403020204" pitchFamily="34" charset="0"/>
              <a:sym typeface="Arial"/>
            </a:endParaRPr>
          </a:p>
        </p:txBody>
      </p:sp>
      <p:sp>
        <p:nvSpPr>
          <p:cNvPr id="11" name="Google Shape;161;p11">
            <a:extLst>
              <a:ext uri="{FF2B5EF4-FFF2-40B4-BE49-F238E27FC236}">
                <a16:creationId xmlns:a16="http://schemas.microsoft.com/office/drawing/2014/main" id="{FC131076-BB5B-BD2F-3827-9D0C654247FA}"/>
              </a:ext>
            </a:extLst>
          </p:cNvPr>
          <p:cNvSpPr/>
          <p:nvPr/>
        </p:nvSpPr>
        <p:spPr>
          <a:xfrm>
            <a:off x="11222901" y="1621340"/>
            <a:ext cx="2316551" cy="2316549"/>
          </a:xfrm>
          <a:prstGeom prst="ellipse">
            <a:avLst/>
          </a:prstGeom>
          <a:noFill/>
          <a:ln w="19050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>
              <a:solidFill>
                <a:schemeClr val="lt1"/>
              </a:solidFill>
              <a:latin typeface="Karla" panose="020B0004030503030003" pitchFamily="34" charset="0"/>
              <a:ea typeface="Source Sans Pro" panose="020B0503030403020204" pitchFamily="34" charset="0"/>
              <a:sym typeface="Arial"/>
            </a:endParaRPr>
          </a:p>
        </p:txBody>
      </p:sp>
      <p:sp>
        <p:nvSpPr>
          <p:cNvPr id="12" name="Google Shape;572;p46">
            <a:extLst>
              <a:ext uri="{FF2B5EF4-FFF2-40B4-BE49-F238E27FC236}">
                <a16:creationId xmlns:a16="http://schemas.microsoft.com/office/drawing/2014/main" id="{8D57CB51-5DB8-270C-FBDC-897961EB0A03}"/>
              </a:ext>
            </a:extLst>
          </p:cNvPr>
          <p:cNvSpPr txBox="1"/>
          <p:nvPr/>
        </p:nvSpPr>
        <p:spPr>
          <a:xfrm>
            <a:off x="1418719" y="4201597"/>
            <a:ext cx="231655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</a:rPr>
              <a:t>Application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</a:rPr>
              <a:t>Open Call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</a:rPr>
              <a:t>Public Input</a:t>
            </a:r>
          </a:p>
        </p:txBody>
      </p:sp>
      <p:sp>
        <p:nvSpPr>
          <p:cNvPr id="13" name="Google Shape;572;p46">
            <a:extLst>
              <a:ext uri="{FF2B5EF4-FFF2-40B4-BE49-F238E27FC236}">
                <a16:creationId xmlns:a16="http://schemas.microsoft.com/office/drawing/2014/main" id="{5EDA1B1D-0D41-4406-6844-9CB9FA58CD26}"/>
              </a:ext>
            </a:extLst>
          </p:cNvPr>
          <p:cNvSpPr txBox="1"/>
          <p:nvPr/>
        </p:nvSpPr>
        <p:spPr>
          <a:xfrm>
            <a:off x="6174790" y="2404006"/>
            <a:ext cx="27083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Karla Medium" panose="020B0004030503030003" pitchFamily="34" charset="0"/>
                <a:ea typeface="Roboto Medium" panose="02000000000000000000" pitchFamily="2" charset="0"/>
                <a:cs typeface="Roboto" panose="02000000000000000000" pitchFamily="2" charset="0"/>
                <a:sym typeface="Arial"/>
              </a:rPr>
              <a:t>Project Development</a:t>
            </a:r>
          </a:p>
        </p:txBody>
      </p:sp>
      <p:sp>
        <p:nvSpPr>
          <p:cNvPr id="14" name="Google Shape;572;p46">
            <a:extLst>
              <a:ext uri="{FF2B5EF4-FFF2-40B4-BE49-F238E27FC236}">
                <a16:creationId xmlns:a16="http://schemas.microsoft.com/office/drawing/2014/main" id="{C92BB385-9FB2-C6D9-179D-33F77D5007B8}"/>
              </a:ext>
            </a:extLst>
          </p:cNvPr>
          <p:cNvSpPr txBox="1"/>
          <p:nvPr/>
        </p:nvSpPr>
        <p:spPr>
          <a:xfrm>
            <a:off x="11309294" y="2193128"/>
            <a:ext cx="214600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Karla Medium" panose="020B0004030503030003" pitchFamily="34" charset="0"/>
                <a:ea typeface="Roboto Medium" panose="02000000000000000000" pitchFamily="2" charset="0"/>
                <a:cs typeface="Roboto" panose="02000000000000000000" pitchFamily="2" charset="0"/>
                <a:sym typeface="Arial"/>
              </a:rPr>
              <a:t>Strategic Investment Plan</a:t>
            </a:r>
            <a:endParaRPr lang="en-US" sz="2400" dirty="0">
              <a:solidFill>
                <a:schemeClr val="tx1"/>
              </a:solidFill>
              <a:latin typeface="Karla Medium" panose="020B0004030503030003" pitchFamily="34" charset="0"/>
              <a:ea typeface="Roboto Medium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Google Shape;572;p46">
            <a:extLst>
              <a:ext uri="{FF2B5EF4-FFF2-40B4-BE49-F238E27FC236}">
                <a16:creationId xmlns:a16="http://schemas.microsoft.com/office/drawing/2014/main" id="{2E9A6D0E-3EEB-75AA-21C8-5E6B0ECF1360}"/>
              </a:ext>
            </a:extLst>
          </p:cNvPr>
          <p:cNvSpPr txBox="1"/>
          <p:nvPr/>
        </p:nvSpPr>
        <p:spPr>
          <a:xfrm>
            <a:off x="11421329" y="4201597"/>
            <a:ext cx="26147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</a:rPr>
              <a:t>Priority Projects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</a:rPr>
              <a:t>~ $26-32M </a:t>
            </a:r>
          </a:p>
        </p:txBody>
      </p:sp>
      <p:sp>
        <p:nvSpPr>
          <p:cNvPr id="19" name="Google Shape;58;p2">
            <a:extLst>
              <a:ext uri="{FF2B5EF4-FFF2-40B4-BE49-F238E27FC236}">
                <a16:creationId xmlns:a16="http://schemas.microsoft.com/office/drawing/2014/main" id="{2CC17C64-762C-3DF8-D4D4-326EF6A1AA2C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How DRI Projects are Identified &amp; Selected</a:t>
            </a:r>
            <a:endParaRPr lang="en-US" sz="4000" dirty="0">
              <a:solidFill>
                <a:schemeClr val="tx1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2A96A2B2-420F-BCCC-63D8-8D2561268B5E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B1884DD-1755-517F-F948-02D8962385B5}"/>
              </a:ext>
            </a:extLst>
          </p:cNvPr>
          <p:cNvSpPr/>
          <p:nvPr/>
        </p:nvSpPr>
        <p:spPr>
          <a:xfrm>
            <a:off x="4359432" y="2426925"/>
            <a:ext cx="1185691" cy="808037"/>
          </a:xfrm>
          <a:prstGeom prst="rightArrow">
            <a:avLst/>
          </a:prstGeom>
          <a:solidFill>
            <a:schemeClr val="bg1"/>
          </a:solidFill>
          <a:ln w="19050" cmpd="sng">
            <a:solidFill>
              <a:srgbClr val="68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DE26924-7076-31EB-C17C-034DA6FDA805}"/>
              </a:ext>
            </a:extLst>
          </p:cNvPr>
          <p:cNvSpPr/>
          <p:nvPr/>
        </p:nvSpPr>
        <p:spPr>
          <a:xfrm>
            <a:off x="9518662" y="2426925"/>
            <a:ext cx="1185691" cy="808037"/>
          </a:xfrm>
          <a:prstGeom prst="rightArrow">
            <a:avLst/>
          </a:prstGeom>
          <a:solidFill>
            <a:schemeClr val="bg1"/>
          </a:solidFill>
          <a:ln w="19050" cmpd="sng">
            <a:solidFill>
              <a:srgbClr val="68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3BEE497A-D738-DF8F-2D96-B00639DA7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39407E-5E66-AB78-5D44-BA4CBBC946C9}"/>
              </a:ext>
            </a:extLst>
          </p:cNvPr>
          <p:cNvSpPr txBox="1"/>
          <p:nvPr/>
        </p:nvSpPr>
        <p:spPr>
          <a:xfrm>
            <a:off x="4014189" y="2861853"/>
            <a:ext cx="367503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New Development and/or Rehabilitation of Existing Downtown Buildings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D6E2B-B897-2973-8A7E-29340563E3D3}"/>
              </a:ext>
            </a:extLst>
          </p:cNvPr>
          <p:cNvSpPr txBox="1"/>
          <p:nvPr/>
        </p:nvSpPr>
        <p:spPr>
          <a:xfrm>
            <a:off x="8082337" y="2860418"/>
            <a:ext cx="26536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Small Project Grant Fund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6B440-C14C-8197-CE4B-4F2CC51BDCBE}"/>
              </a:ext>
            </a:extLst>
          </p:cNvPr>
          <p:cNvSpPr txBox="1"/>
          <p:nvPr/>
        </p:nvSpPr>
        <p:spPr>
          <a:xfrm>
            <a:off x="11543164" y="2860419"/>
            <a:ext cx="224825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Branding and</a:t>
            </a:r>
          </a:p>
          <a:p>
            <a:pPr algn="ctr"/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09A21-8F79-FA74-E029-44AE351CEB01}"/>
              </a:ext>
            </a:extLst>
          </p:cNvPr>
          <p:cNvSpPr txBox="1"/>
          <p:nvPr/>
        </p:nvSpPr>
        <p:spPr>
          <a:xfrm>
            <a:off x="454462" y="4514964"/>
            <a:ext cx="31241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Streetscape &amp; pedestrian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Complete streets and road diets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Recreational trails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Parks and plazas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Permanent public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Green Infrastructure &amp; waterfront improvements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04D7F-E98B-AE05-F0F3-52945E4501A7}"/>
              </a:ext>
            </a:extLst>
          </p:cNvPr>
          <p:cNvSpPr txBox="1"/>
          <p:nvPr/>
        </p:nvSpPr>
        <p:spPr>
          <a:xfrm>
            <a:off x="4149897" y="4515098"/>
            <a:ext cx="34036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Development and redevelopment of real property for mixed-use, commercial, residential, not-for-Profit, or public 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Development / redevelopment should result in employment opportunities, expanded housing choices, and/or other community benefits.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D1CED-4822-CD56-3B03-3F1F23C0DA63}"/>
              </a:ext>
            </a:extLst>
          </p:cNvPr>
          <p:cNvSpPr txBox="1"/>
          <p:nvPr/>
        </p:nvSpPr>
        <p:spPr>
          <a:xfrm>
            <a:off x="8041376" y="4535098"/>
            <a:ext cx="293695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A locally-managed matching small project fund (up to $1,000,000)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For small downtown Projects, such as:</a:t>
            </a:r>
          </a:p>
          <a:p>
            <a:pPr marL="447675" indent="-1857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Façade improvements,</a:t>
            </a:r>
          </a:p>
          <a:p>
            <a:pPr marL="447675" indent="-1857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Building renovations,</a:t>
            </a:r>
          </a:p>
          <a:p>
            <a:pPr marL="447675" indent="-1857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Permanent public art.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67174-9DB4-B4A4-8105-4DB896A86096}"/>
              </a:ext>
            </a:extLst>
          </p:cNvPr>
          <p:cNvSpPr txBox="1"/>
          <p:nvPr/>
        </p:nvSpPr>
        <p:spPr>
          <a:xfrm>
            <a:off x="11289290" y="4527220"/>
            <a:ext cx="2898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Downtown branding and marketing projects that target residents, tourists, investors, developers and visitors.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Should result in physical 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anose="020B0004030503030003" pitchFamily="34" charset="0"/>
                <a:ea typeface="Roboto Light" panose="02000000000000000000" pitchFamily="2" charset="0"/>
              </a:rPr>
              <a:t>May include minor digital/on-line/app components.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8E69C3-0DA9-6BA2-B7C0-0DBAA23D4AE4}"/>
              </a:ext>
            </a:extLst>
          </p:cNvPr>
          <p:cNvCxnSpPr>
            <a:cxnSpLocks/>
          </p:cNvCxnSpPr>
          <p:nvPr/>
        </p:nvCxnSpPr>
        <p:spPr>
          <a:xfrm flipH="1">
            <a:off x="4020017" y="1536075"/>
            <a:ext cx="1" cy="5545690"/>
          </a:xfrm>
          <a:prstGeom prst="line">
            <a:avLst/>
          </a:prstGeom>
          <a:ln>
            <a:solidFill>
              <a:srgbClr val="684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E798B7-70AA-9A5B-0AA7-112426FEDAB6}"/>
              </a:ext>
            </a:extLst>
          </p:cNvPr>
          <p:cNvCxnSpPr>
            <a:cxnSpLocks/>
          </p:cNvCxnSpPr>
          <p:nvPr/>
        </p:nvCxnSpPr>
        <p:spPr>
          <a:xfrm>
            <a:off x="7690316" y="1621340"/>
            <a:ext cx="0" cy="5460425"/>
          </a:xfrm>
          <a:prstGeom prst="line">
            <a:avLst/>
          </a:prstGeom>
          <a:ln>
            <a:solidFill>
              <a:srgbClr val="684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DBEE63-BD76-57D2-8CE9-0C4D81DF0CBB}"/>
              </a:ext>
            </a:extLst>
          </p:cNvPr>
          <p:cNvCxnSpPr>
            <a:cxnSpLocks/>
          </p:cNvCxnSpPr>
          <p:nvPr/>
        </p:nvCxnSpPr>
        <p:spPr>
          <a:xfrm>
            <a:off x="11055303" y="1526855"/>
            <a:ext cx="0" cy="5554910"/>
          </a:xfrm>
          <a:prstGeom prst="line">
            <a:avLst/>
          </a:prstGeom>
          <a:ln>
            <a:solidFill>
              <a:srgbClr val="684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35295C0-6358-27BD-4EF5-FB7E7C272864}"/>
              </a:ext>
            </a:extLst>
          </p:cNvPr>
          <p:cNvSpPr txBox="1"/>
          <p:nvPr/>
        </p:nvSpPr>
        <p:spPr>
          <a:xfrm>
            <a:off x="442285" y="2861853"/>
            <a:ext cx="31241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Public Improvement Projects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87F374-CCCC-E11A-EAED-BB0ADDF6C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2394" y="1525847"/>
            <a:ext cx="1409790" cy="987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F220A9-1E6D-6F02-BD09-8354F154F7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157" y="1604631"/>
            <a:ext cx="1385585" cy="10398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DB49B0-7518-8E7C-6A7D-2EAAE05C2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888" y="1504542"/>
            <a:ext cx="1146288" cy="10090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351F41-7A2A-C48B-7228-DCCD554CBB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3244" y="1406178"/>
            <a:ext cx="1299103" cy="1205776"/>
          </a:xfrm>
          <a:prstGeom prst="rect">
            <a:avLst/>
          </a:prstGeom>
        </p:spPr>
      </p:pic>
      <p:sp>
        <p:nvSpPr>
          <p:cNvPr id="2" name="Google Shape;58;p2">
            <a:extLst>
              <a:ext uri="{FF2B5EF4-FFF2-40B4-BE49-F238E27FC236}">
                <a16:creationId xmlns:a16="http://schemas.microsoft.com/office/drawing/2014/main" id="{D803A005-5257-30FF-D73D-795BC0A4C997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Eligible Projects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8F1B4D8C-5AAC-046D-FD20-64FECFD92065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528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593BC69F-9B8D-4295-D26C-094113BAF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;p2">
            <a:extLst>
              <a:ext uri="{FF2B5EF4-FFF2-40B4-BE49-F238E27FC236}">
                <a16:creationId xmlns:a16="http://schemas.microsoft.com/office/drawing/2014/main" id="{43F17CD2-6631-725F-1C39-A16278EFD701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Ineligible Projects &amp; Activities 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428F53B-1A06-671C-027F-E539CC990959}"/>
              </a:ext>
            </a:extLst>
          </p:cNvPr>
          <p:cNvSpPr txBox="1"/>
          <p:nvPr/>
        </p:nvSpPr>
        <p:spPr>
          <a:xfrm>
            <a:off x="1391307" y="1954566"/>
            <a:ext cx="5923893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Property Acquisition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Training and Other Program Expenses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Expenses related to Existing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Planning Activities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A29B720-97FB-D437-4656-438FAF9C43E2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0101E5B-2E47-B17B-D5C7-A1654589A3DE}"/>
              </a:ext>
            </a:extLst>
          </p:cNvPr>
          <p:cNvSpPr txBox="1"/>
          <p:nvPr/>
        </p:nvSpPr>
        <p:spPr>
          <a:xfrm>
            <a:off x="8052165" y="1954566"/>
            <a:ext cx="5420554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Temporary Art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Operations and Maintenance or Deferred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+mn-lt"/>
              </a:rPr>
              <a:t>Pre-award Costs</a:t>
            </a:r>
          </a:p>
        </p:txBody>
      </p:sp>
    </p:spTree>
    <p:extLst>
      <p:ext uri="{BB962C8B-B14F-4D97-AF65-F5344CB8AC3E}">
        <p14:creationId xmlns:p14="http://schemas.microsoft.com/office/powerpoint/2010/main" val="84646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E8C3214A-44F5-6D3A-77AF-49A20A22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;p2">
            <a:extLst>
              <a:ext uri="{FF2B5EF4-FFF2-40B4-BE49-F238E27FC236}">
                <a16:creationId xmlns:a16="http://schemas.microsoft.com/office/drawing/2014/main" id="{78793251-28E4-A04D-3ABB-E1A5DF7582EF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Successful Projects in NYC 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pic>
        <p:nvPicPr>
          <p:cNvPr id="8" name="Picture 7" descr="A city street with people walking&#10;&#10;Description automatically generated">
            <a:extLst>
              <a:ext uri="{FF2B5EF4-FFF2-40B4-BE49-F238E27FC236}">
                <a16:creationId xmlns:a16="http://schemas.microsoft.com/office/drawing/2014/main" id="{3ACD5D48-1170-C71D-AC60-83703C80A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28" y="4324766"/>
            <a:ext cx="4240984" cy="2971791"/>
          </a:xfrm>
          <a:prstGeom prst="rect">
            <a:avLst/>
          </a:prstGeom>
        </p:spPr>
      </p:pic>
      <p:pic>
        <p:nvPicPr>
          <p:cNvPr id="9" name="Picture 8" descr="A ornate ceiling with chandeliers&#10;&#10;Description automatically generated">
            <a:extLst>
              <a:ext uri="{FF2B5EF4-FFF2-40B4-BE49-F238E27FC236}">
                <a16:creationId xmlns:a16="http://schemas.microsoft.com/office/drawing/2014/main" id="{51201081-4CEE-245A-A11C-F253796CD9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28" y="1192500"/>
            <a:ext cx="4240985" cy="2971789"/>
          </a:xfrm>
          <a:prstGeom prst="rect">
            <a:avLst/>
          </a:prstGeom>
        </p:spPr>
      </p:pic>
      <p:pic>
        <p:nvPicPr>
          <p:cNvPr id="10" name="Picture 9" descr="A close-up of a street sign&#10;&#10;Description automatically generated">
            <a:extLst>
              <a:ext uri="{FF2B5EF4-FFF2-40B4-BE49-F238E27FC236}">
                <a16:creationId xmlns:a16="http://schemas.microsoft.com/office/drawing/2014/main" id="{69148F4E-4D45-AE70-D924-F2C9C0B790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35" y="1192501"/>
            <a:ext cx="4240984" cy="2971790"/>
          </a:xfrm>
          <a:prstGeom prst="rect">
            <a:avLst/>
          </a:prstGeom>
        </p:spPr>
      </p:pic>
      <p:pic>
        <p:nvPicPr>
          <p:cNvPr id="11" name="Picture 10" descr="A room with a long table and chairs&#10;&#10;Description automatically generated">
            <a:extLst>
              <a:ext uri="{FF2B5EF4-FFF2-40B4-BE49-F238E27FC236}">
                <a16:creationId xmlns:a16="http://schemas.microsoft.com/office/drawing/2014/main" id="{A13711AE-B214-16BC-486A-FDA72C0887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35" y="4324766"/>
            <a:ext cx="4240984" cy="2971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EFE58A-984D-7ADA-8437-9FFA9CF4B566}"/>
              </a:ext>
            </a:extLst>
          </p:cNvPr>
          <p:cNvSpPr txBox="1"/>
          <p:nvPr/>
        </p:nvSpPr>
        <p:spPr>
          <a:xfrm>
            <a:off x="4625612" y="3598197"/>
            <a:ext cx="2297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St. George Theatre </a:t>
            </a:r>
            <a:r>
              <a:rPr lang="en-US" sz="1800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Staten Island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B5090-189A-F4CF-7BBF-5911D85C5A80}"/>
              </a:ext>
            </a:extLst>
          </p:cNvPr>
          <p:cNvSpPr txBox="1"/>
          <p:nvPr/>
        </p:nvSpPr>
        <p:spPr>
          <a:xfrm>
            <a:off x="4625612" y="6752035"/>
            <a:ext cx="2689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dirty="0" err="1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Kimlau</a:t>
            </a:r>
            <a:r>
              <a:rPr lang="en-US" sz="1800" b="1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 Square</a:t>
            </a:r>
            <a:r>
              <a:rPr lang="en-US" sz="1800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 Chinatown, Manhattan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DB4B4-6CB2-B0F4-F6A7-2B3F23E1BD9A}"/>
              </a:ext>
            </a:extLst>
          </p:cNvPr>
          <p:cNvSpPr txBox="1"/>
          <p:nvPr/>
        </p:nvSpPr>
        <p:spPr>
          <a:xfrm>
            <a:off x="11948719" y="3598197"/>
            <a:ext cx="2416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Bronx Walk of Fame</a:t>
            </a:r>
          </a:p>
          <a:p>
            <a:pPr lvl="1"/>
            <a:r>
              <a:rPr lang="en-US" sz="1800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The Bronx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D1020-3297-72A2-E2EA-6E26E6AA2F91}"/>
              </a:ext>
            </a:extLst>
          </p:cNvPr>
          <p:cNvSpPr txBox="1"/>
          <p:nvPr/>
        </p:nvSpPr>
        <p:spPr>
          <a:xfrm>
            <a:off x="11948719" y="6449869"/>
            <a:ext cx="2906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Greater Nexus</a:t>
            </a:r>
            <a:br>
              <a:rPr lang="en-US" sz="1800" b="1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</a:br>
            <a:r>
              <a:rPr lang="en-US" sz="1800" b="1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Co-working Space</a:t>
            </a:r>
            <a:r>
              <a:rPr lang="en-US" sz="1800" dirty="0">
                <a:solidFill>
                  <a:srgbClr val="684328"/>
                </a:solidFill>
                <a:latin typeface="Karla" panose="020B0004030503030003" pitchFamily="34" charset="77"/>
                <a:ea typeface="Roboto" panose="02000000000000000000" pitchFamily="2" charset="0"/>
              </a:rPr>
              <a:t> Jamaica, Queens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361514D-2C54-D695-3593-010443111FBC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214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6"/>
          <p:cNvSpPr/>
          <p:nvPr/>
        </p:nvSpPr>
        <p:spPr>
          <a:xfrm>
            <a:off x="691376" y="1857058"/>
            <a:ext cx="366746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rgbClr val="FF4F00"/>
                </a:solidFill>
                <a:latin typeface="Karla Medium"/>
                <a:ea typeface="Karla Medium"/>
                <a:cs typeface="Karla Medium"/>
                <a:sym typeface="Karla Medium"/>
              </a:rPr>
              <a:t>1.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Intent to Submit Proposal Form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00"/>
              </a:solidFill>
              <a:latin typeface="Karla SemiBold"/>
              <a:ea typeface="Karla SemiBold"/>
              <a:cs typeface="Karla SemiBold"/>
              <a:sym typeface="Karla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Requires contact information, project name, project type, and a brief description.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Deadline: </a:t>
            </a:r>
            <a:b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July 25, 2025 </a:t>
            </a:r>
            <a:b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by 5pm</a:t>
            </a:r>
            <a:endParaRPr dirty="0"/>
          </a:p>
        </p:txBody>
      </p:sp>
      <p:sp>
        <p:nvSpPr>
          <p:cNvPr id="394" name="Google Shape;394;p86"/>
          <p:cNvSpPr/>
          <p:nvPr/>
        </p:nvSpPr>
        <p:spPr>
          <a:xfrm>
            <a:off x="5503086" y="1878528"/>
            <a:ext cx="3798093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rgbClr val="FF4F00"/>
                </a:solidFill>
                <a:latin typeface="Karla Medium"/>
                <a:ea typeface="Karla Medium"/>
                <a:cs typeface="Karla Medium"/>
                <a:sym typeface="Karla Medium"/>
              </a:rPr>
              <a:t>2.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(Tentative) Office Hours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0" u="none" strike="noStrike" cap="none" dirty="0">
              <a:solidFill>
                <a:srgbClr val="000000"/>
              </a:solidFill>
              <a:latin typeface="Karla SemiBold"/>
              <a:ea typeface="Karla SemiBold"/>
              <a:cs typeface="Karla SemiBold"/>
              <a:sym typeface="Karla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0" u="none" strike="noStrike" cap="none" dirty="0">
              <a:solidFill>
                <a:srgbClr val="000000"/>
              </a:solidFill>
              <a:latin typeface="Karla SemiBold"/>
              <a:ea typeface="Karla SemiBold"/>
              <a:cs typeface="Karla SemiBold"/>
              <a:sym typeface="Karla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98563" algn="l"/>
              </a:tabLst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July 9 :	10 AM – 11:20 AM </a:t>
            </a: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July 10 :	3 PM – 4:20 PM</a:t>
            </a:r>
            <a:endParaRPr lang="en-US" sz="240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>
              <a:tabLst>
                <a:tab pos="1198563" algn="l"/>
              </a:tabLst>
            </a:pP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July 15 :	2 PM – 3:20 PM</a:t>
            </a:r>
            <a:endParaRPr lang="en-US" sz="240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>
              <a:tabLst>
                <a:tab pos="1198563" algn="l"/>
              </a:tabLst>
            </a:pP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July 22 :	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1 PM – 2:20 PM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Additional project development meetings will be set up with the consultant.</a:t>
            </a:r>
            <a:endParaRPr dirty="0"/>
          </a:p>
        </p:txBody>
      </p:sp>
      <p:sp>
        <p:nvSpPr>
          <p:cNvPr id="395" name="Google Shape;395;p86"/>
          <p:cNvSpPr/>
          <p:nvPr/>
        </p:nvSpPr>
        <p:spPr>
          <a:xfrm>
            <a:off x="10377408" y="1878528"/>
            <a:ext cx="3474059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rgbClr val="FF4F00"/>
                </a:solidFill>
                <a:latin typeface="Karla Medium"/>
                <a:ea typeface="Karla Medium"/>
                <a:cs typeface="Karla Medium"/>
                <a:sym typeface="Karla Medium"/>
              </a:rPr>
              <a:t>3.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Full Project Proposal Submission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Deadline:</a:t>
            </a:r>
            <a:b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August 08, 2025</a:t>
            </a:r>
            <a:b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2400" b="0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by 5pm</a:t>
            </a:r>
            <a:endParaRPr dirty="0"/>
          </a:p>
        </p:txBody>
      </p:sp>
      <p:sp>
        <p:nvSpPr>
          <p:cNvPr id="396" name="Google Shape;396;p86"/>
          <p:cNvSpPr txBox="1"/>
          <p:nvPr/>
        </p:nvSpPr>
        <p:spPr>
          <a:xfrm>
            <a:off x="691376" y="1255788"/>
            <a:ext cx="93089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Open Call for Projects will be open from June 13 – August 08</a:t>
            </a:r>
            <a:endParaRPr dirty="0"/>
          </a:p>
        </p:txBody>
      </p:sp>
      <p:sp>
        <p:nvSpPr>
          <p:cNvPr id="397" name="Google Shape;397;p86"/>
          <p:cNvSpPr txBox="1"/>
          <p:nvPr/>
        </p:nvSpPr>
        <p:spPr>
          <a:xfrm>
            <a:off x="303599" y="286077"/>
            <a:ext cx="78824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Launch of Open Call for Projects</a:t>
            </a:r>
            <a:endParaRPr sz="4000" b="0" i="0" u="none" strike="noStrike" cap="none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8" name="Google Shape;398;p86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>
          <a:extLst>
            <a:ext uri="{FF2B5EF4-FFF2-40B4-BE49-F238E27FC236}">
              <a16:creationId xmlns:a16="http://schemas.microsoft.com/office/drawing/2014/main" id="{7417919E-226D-EAF2-90B8-919095A7C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>
            <a:extLst>
              <a:ext uri="{FF2B5EF4-FFF2-40B4-BE49-F238E27FC236}">
                <a16:creationId xmlns:a16="http://schemas.microsoft.com/office/drawing/2014/main" id="{B82FBD8D-F821-3B37-DAF6-142D48486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2">
            <a:extLst>
              <a:ext uri="{FF2B5EF4-FFF2-40B4-BE49-F238E27FC236}">
                <a16:creationId xmlns:a16="http://schemas.microsoft.com/office/drawing/2014/main" id="{30595AD1-068C-5630-D8B8-5544FBD26A01}"/>
              </a:ext>
            </a:extLst>
          </p:cNvPr>
          <p:cNvSpPr txBox="1"/>
          <p:nvPr/>
        </p:nvSpPr>
        <p:spPr>
          <a:xfrm>
            <a:off x="8158341" y="1603406"/>
            <a:ext cx="6472059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FF5001"/>
                </a:solidFill>
                <a:latin typeface="Karla" panose="020B0004030503030003" pitchFamily="34" charset="0"/>
                <a:sym typeface="Karla SemiBold"/>
              </a:rPr>
              <a:t>Welcome and Introduction</a:t>
            </a:r>
          </a:p>
          <a:p>
            <a:endParaRPr sz="3600" b="1" i="0" u="none" strike="noStrike" cap="none" dirty="0">
              <a:solidFill>
                <a:schemeClr val="dk1"/>
              </a:solidFill>
              <a:latin typeface="Karla SemiBold"/>
              <a:ea typeface="Karla SemiBold"/>
              <a:cs typeface="Karla SemiBold"/>
              <a:sym typeface="Karla SemiBold"/>
            </a:endParaRPr>
          </a:p>
          <a:p>
            <a:pPr marL="0" lvl="0" indent="0">
              <a:buFont typeface="Arial"/>
              <a:buNone/>
            </a:pPr>
            <a:r>
              <a:rPr lang="en-US" sz="3600" dirty="0">
                <a:solidFill>
                  <a:srgbClr val="7F7F7F"/>
                </a:solidFill>
                <a:latin typeface="Karla"/>
                <a:sym typeface="Karla"/>
              </a:rPr>
              <a:t>Overview of the DRI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FF5001"/>
              </a:solidFill>
              <a:latin typeface="Karla" panose="020B0004030503030003" pitchFamily="34" charset="0"/>
              <a:sym typeface="Karla"/>
            </a:endParaRPr>
          </a:p>
          <a:p>
            <a:r>
              <a:rPr lang="en-US" sz="3600" dirty="0">
                <a:solidFill>
                  <a:srgbClr val="7F7F7F"/>
                </a:solidFill>
                <a:latin typeface="Karla"/>
                <a:sym typeface="Karla"/>
              </a:rPr>
              <a:t>Open Call for Projects</a:t>
            </a:r>
            <a:endParaRPr sz="36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Public Engagement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Next Steps</a:t>
            </a:r>
            <a:endParaRPr sz="3600" dirty="0"/>
          </a:p>
        </p:txBody>
      </p:sp>
      <p:sp>
        <p:nvSpPr>
          <p:cNvPr id="34" name="Google Shape;34;p62">
            <a:extLst>
              <a:ext uri="{FF2B5EF4-FFF2-40B4-BE49-F238E27FC236}">
                <a16:creationId xmlns:a16="http://schemas.microsoft.com/office/drawing/2014/main" id="{67274E5E-950C-4B27-357A-76D08C5B051E}"/>
              </a:ext>
            </a:extLst>
          </p:cNvPr>
          <p:cNvSpPr txBox="1"/>
          <p:nvPr/>
        </p:nvSpPr>
        <p:spPr>
          <a:xfrm>
            <a:off x="7315200" y="1603407"/>
            <a:ext cx="843141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sz="3600" b="1" dirty="0">
                <a:solidFill>
                  <a:srgbClr val="FF5001"/>
                </a:solidFill>
                <a:latin typeface="Karla" panose="020B0004030503030003" pitchFamily="34" charset="0"/>
                <a:sym typeface="Karla Medium"/>
              </a:rPr>
              <a:t>1.</a:t>
            </a:r>
            <a:endParaRPr sz="3600" b="1" dirty="0">
              <a:solidFill>
                <a:srgbClr val="FF5001"/>
              </a:solidFill>
              <a:latin typeface="Karla" panose="020B00040305030300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3600" dirty="0">
                <a:solidFill>
                  <a:srgbClr val="7F7F7F"/>
                </a:solidFill>
                <a:latin typeface="Karla"/>
                <a:sym typeface="Karla"/>
              </a:rPr>
              <a:t>2.</a:t>
            </a:r>
            <a:endParaRPr sz="36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36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5.</a:t>
            </a:r>
            <a:endParaRPr sz="3600" dirty="0"/>
          </a:p>
        </p:txBody>
      </p:sp>
      <p:sp>
        <p:nvSpPr>
          <p:cNvPr id="36" name="Google Shape;36;p62">
            <a:extLst>
              <a:ext uri="{FF2B5EF4-FFF2-40B4-BE49-F238E27FC236}">
                <a16:creationId xmlns:a16="http://schemas.microsoft.com/office/drawing/2014/main" id="{B590F615-3AA3-1D09-A1D0-DBAC02C8F81E}"/>
              </a:ext>
            </a:extLst>
          </p:cNvPr>
          <p:cNvSpPr txBox="1"/>
          <p:nvPr/>
        </p:nvSpPr>
        <p:spPr>
          <a:xfrm>
            <a:off x="303600" y="286077"/>
            <a:ext cx="11802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Agenda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" name="Google Shape;37;p62">
            <a:extLst>
              <a:ext uri="{FF2B5EF4-FFF2-40B4-BE49-F238E27FC236}">
                <a16:creationId xmlns:a16="http://schemas.microsoft.com/office/drawing/2014/main" id="{7AED86BE-8A16-0AFE-98DD-7BE7BE97281A}"/>
              </a:ext>
            </a:extLst>
          </p:cNvPr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0153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15A913C-8521-847F-DBDF-6020DC95B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B3536-C447-43FA-0B0D-50AC19964BCC}"/>
              </a:ext>
            </a:extLst>
          </p:cNvPr>
          <p:cNvSpPr txBox="1"/>
          <p:nvPr/>
        </p:nvSpPr>
        <p:spPr>
          <a:xfrm>
            <a:off x="655541" y="1831309"/>
            <a:ext cx="629054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Is the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Project Eligible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Does it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Align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 with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Local &amp; State Goals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Will the Project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Advance the Community’s Downtown Vision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Will the Project have a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Transformative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and/or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Catalytic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impact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Does the Project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Leverage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 additional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Public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 and/or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Private Investment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9" name="Google Shape;58;p2">
            <a:extLst>
              <a:ext uri="{FF2B5EF4-FFF2-40B4-BE49-F238E27FC236}">
                <a16:creationId xmlns:a16="http://schemas.microsoft.com/office/drawing/2014/main" id="{86558A5C-4F76-7608-BDE2-8BDD2727F604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Project Development &amp; Evaluation 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FF92A82E-4A40-6AE0-87B9-BAE3CDA375A1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6ECAA-C715-9C3E-1885-2382DCB6C18B}"/>
              </a:ext>
            </a:extLst>
          </p:cNvPr>
          <p:cNvSpPr txBox="1"/>
          <p:nvPr/>
        </p:nvSpPr>
        <p:spPr>
          <a:xfrm>
            <a:off x="7684315" y="1831309"/>
            <a:ext cx="6290544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Are the non-DRI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Funds Secured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? Is bridge financing available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Does the Sponsor have the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Capacity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 to implement the Project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Does the Sponsor have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Site Control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Are the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Costs Reasonable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and is this a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Cost-Effective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use of public funds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Can the Project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Begin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 after contracting and be </a:t>
            </a:r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Completed within 5 Years </a:t>
            </a: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722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BA6F0744-C6B4-E852-A6E8-5369B193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;p2">
            <a:extLst>
              <a:ext uri="{FF2B5EF4-FFF2-40B4-BE49-F238E27FC236}">
                <a16:creationId xmlns:a16="http://schemas.microsoft.com/office/drawing/2014/main" id="{5FA59BE7-65BF-12ED-1CF1-F9F6233593FF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Key Dates &amp; Resources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3B8AFC9F-D654-2C3E-7F56-7E8A556AD9C9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87028-D729-ABA9-8167-E374EAF4D318}"/>
              </a:ext>
            </a:extLst>
          </p:cNvPr>
          <p:cNvSpPr/>
          <p:nvPr/>
        </p:nvSpPr>
        <p:spPr>
          <a:xfrm>
            <a:off x="817515" y="1619247"/>
            <a:ext cx="12264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FF4F00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GMP DRI Website / </a:t>
            </a:r>
            <a:r>
              <a:rPr lang="en-US" sz="3200" u="sng" dirty="0">
                <a:solidFill>
                  <a:schemeClr val="tx1"/>
                </a:solidFill>
                <a:latin typeface="Karla" panose="020B0004030503030003" pitchFamily="34" charset="0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www.gmpdri.com</a:t>
            </a:r>
            <a:endParaRPr lang="en-US" sz="3200" u="sng" dirty="0">
              <a:solidFill>
                <a:schemeClr val="tx1"/>
              </a:solidFill>
              <a:latin typeface="Karla" panose="020B0004030503030003" pitchFamily="34" charset="0"/>
              <a:sym typeface="Karla"/>
            </a:endParaRP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endParaRPr lang="en-US" sz="3200" u="sng" dirty="0">
              <a:solidFill>
                <a:srgbClr val="FF4F00"/>
              </a:solidFill>
              <a:latin typeface="Karla" panose="020B0004030503030003" pitchFamily="34" charset="0"/>
              <a:ea typeface="Roboto" panose="02000000000000000000" pitchFamily="2" charset="0"/>
              <a:sym typeface="Karla"/>
            </a:endParaRPr>
          </a:p>
          <a:p>
            <a:pPr marL="514350" indent="-514350">
              <a:buClr>
                <a:srgbClr val="FF4F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FF4F00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NYS DRI </a:t>
            </a:r>
            <a:r>
              <a:rPr lang="en-US" sz="3200" dirty="0">
                <a:solidFill>
                  <a:srgbClr val="FF4F00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Website / </a:t>
            </a:r>
            <a:br>
              <a:rPr lang="en-US" sz="3200" dirty="0">
                <a:solidFill>
                  <a:srgbClr val="FF4F00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u="sng" dirty="0">
                <a:solidFill>
                  <a:schemeClr val="tx1"/>
                </a:solidFill>
                <a:latin typeface="Karla" panose="020B0004030503030003" pitchFamily="34" charset="0"/>
              </a:rPr>
              <a:t>www.ny.gov/programs/downtown-revitalization-initiative </a:t>
            </a: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endParaRPr lang="en-US" sz="3200" dirty="0">
              <a:solidFill>
                <a:srgbClr val="FF4F00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endParaRPr lang="en-US" sz="3200" dirty="0">
              <a:solidFill>
                <a:srgbClr val="FF4F00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FF4F00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Open Call for Projects / </a:t>
            </a:r>
            <a:r>
              <a:rPr lang="en-US" sz="32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June 13 – August 08, 2025</a:t>
            </a: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endParaRPr lang="en-US" sz="3200" dirty="0">
              <a:solidFill>
                <a:srgbClr val="FF4F00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FF4F00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Info Session and Office Hours / </a:t>
            </a:r>
            <a:r>
              <a:rPr lang="en-US" sz="32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July </a:t>
            </a:r>
            <a:r>
              <a:rPr lang="en-US" sz="32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09, 10, 15, 22, 2025</a:t>
            </a: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endParaRPr lang="en-US" sz="3200" dirty="0">
              <a:solidFill>
                <a:srgbClr val="FF4F00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lvl="0" indent="-514350">
              <a:buClr>
                <a:srgbClr val="FF4F00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FF4F00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Email Us / </a:t>
            </a:r>
            <a:r>
              <a:rPr lang="en-US" sz="3200" u="sng" dirty="0">
                <a:solidFill>
                  <a:schemeClr val="tx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gmpdri2025@gmail.com </a:t>
            </a:r>
            <a:endParaRPr lang="en-US" sz="3200" u="sng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1AD014D6-1CA5-394F-96EC-1FB2D20F20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5191" y="2534586"/>
            <a:ext cx="1151378" cy="1151378"/>
          </a:xfrm>
          <a:prstGeom prst="roundRect">
            <a:avLst>
              <a:gd name="adj" fmla="val 10035"/>
            </a:avLst>
          </a:prstGeom>
        </p:spPr>
      </p:pic>
    </p:spTree>
    <p:extLst>
      <p:ext uri="{BB962C8B-B14F-4D97-AF65-F5344CB8AC3E}">
        <p14:creationId xmlns:p14="http://schemas.microsoft.com/office/powerpoint/2010/main" val="102583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>
          <a:extLst>
            <a:ext uri="{FF2B5EF4-FFF2-40B4-BE49-F238E27FC236}">
              <a16:creationId xmlns:a16="http://schemas.microsoft.com/office/drawing/2014/main" id="{F85B4E6F-3205-EFF1-53B9-946EA8A0E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>
            <a:extLst>
              <a:ext uri="{FF2B5EF4-FFF2-40B4-BE49-F238E27FC236}">
                <a16:creationId xmlns:a16="http://schemas.microsoft.com/office/drawing/2014/main" id="{8E3BFDBA-8A7C-6EFC-9289-4C68DF34D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2">
            <a:extLst>
              <a:ext uri="{FF2B5EF4-FFF2-40B4-BE49-F238E27FC236}">
                <a16:creationId xmlns:a16="http://schemas.microsoft.com/office/drawing/2014/main" id="{66A89DF7-F20D-1004-69C1-71FF48D82EC0}"/>
              </a:ext>
            </a:extLst>
          </p:cNvPr>
          <p:cNvSpPr txBox="1"/>
          <p:nvPr/>
        </p:nvSpPr>
        <p:spPr>
          <a:xfrm>
            <a:off x="1102633" y="2748969"/>
            <a:ext cx="647205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Karla"/>
                <a:sym typeface="Karla SemiBold"/>
              </a:rPr>
              <a:t>Welcome and Introduction</a:t>
            </a:r>
          </a:p>
          <a:p>
            <a:endParaRPr sz="2400" dirty="0">
              <a:solidFill>
                <a:srgbClr val="7F7F7F"/>
              </a:solidFill>
              <a:latin typeface="Karla"/>
              <a:sym typeface="Karla SemiBold"/>
            </a:endParaRPr>
          </a:p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Overview of the DRI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5001"/>
              </a:solidFill>
              <a:latin typeface="Karla" panose="020B0004030503030003" pitchFamily="34" charset="0"/>
              <a:sym typeface="Karla"/>
            </a:endParaRPr>
          </a:p>
          <a:p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Open Call for Projects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>
              <a:buFont typeface="Arial"/>
              <a:buNone/>
            </a:pPr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Open House and Public Workshop</a:t>
            </a:r>
            <a:endParaRPr sz="2400" b="1" dirty="0">
              <a:solidFill>
                <a:srgbClr val="FF5001"/>
              </a:solidFill>
              <a:latin typeface="Karla" panose="020B00040305030300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Next Steps</a:t>
            </a:r>
            <a:endParaRPr dirty="0"/>
          </a:p>
        </p:txBody>
      </p:sp>
      <p:sp>
        <p:nvSpPr>
          <p:cNvPr id="34" name="Google Shape;34;p62">
            <a:extLst>
              <a:ext uri="{FF2B5EF4-FFF2-40B4-BE49-F238E27FC236}">
                <a16:creationId xmlns:a16="http://schemas.microsoft.com/office/drawing/2014/main" id="{F5850C9F-281B-F7AC-F727-D996F1AD0DF9}"/>
              </a:ext>
            </a:extLst>
          </p:cNvPr>
          <p:cNvSpPr txBox="1"/>
          <p:nvPr/>
        </p:nvSpPr>
        <p:spPr>
          <a:xfrm>
            <a:off x="657323" y="2748970"/>
            <a:ext cx="44531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 Medium"/>
              </a:rPr>
              <a:t>1.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2.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3.</a:t>
            </a:r>
            <a:endParaRPr sz="2400" dirty="0">
              <a:solidFill>
                <a:srgbClr val="7F7F7F"/>
              </a:solidFill>
              <a:latin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4.</a:t>
            </a:r>
            <a:endParaRPr sz="2400" b="1" dirty="0">
              <a:solidFill>
                <a:srgbClr val="FF5001"/>
              </a:solidFill>
              <a:latin typeface="Karla" panose="020B00040305030300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5.</a:t>
            </a:r>
            <a:endParaRPr dirty="0"/>
          </a:p>
        </p:txBody>
      </p:sp>
      <p:sp>
        <p:nvSpPr>
          <p:cNvPr id="35" name="Google Shape;35;p62">
            <a:extLst>
              <a:ext uri="{FF2B5EF4-FFF2-40B4-BE49-F238E27FC236}">
                <a16:creationId xmlns:a16="http://schemas.microsoft.com/office/drawing/2014/main" id="{4DF27CA0-1A62-8A4D-968A-20FE6F717B33}"/>
              </a:ext>
            </a:extLst>
          </p:cNvPr>
          <p:cNvSpPr txBox="1"/>
          <p:nvPr/>
        </p:nvSpPr>
        <p:spPr>
          <a:xfrm>
            <a:off x="8746169" y="3151730"/>
            <a:ext cx="4781598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01"/>
              </a:buClr>
            </a:pPr>
            <a:r>
              <a:rPr lang="en-US" altLang="zh-CN" sz="3600" b="1" i="0" u="none" strike="noStrike" cap="none" dirty="0">
                <a:solidFill>
                  <a:srgbClr val="FF4F00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Open House and Public Workshop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4328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684328"/>
              </a:solidFill>
              <a:latin typeface="Karla" charset="0"/>
              <a:ea typeface="Karla" charset="0"/>
              <a:cs typeface="Karla" charset="0"/>
              <a:sym typeface="Karla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4328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84328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Vision and Goals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4328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84328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Overview of Workshop Activities</a:t>
            </a:r>
            <a:endParaRPr lang="en-US" sz="2400" b="1" dirty="0">
              <a:solidFill>
                <a:srgbClr val="684328"/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36" name="Google Shape;36;p62">
            <a:extLst>
              <a:ext uri="{FF2B5EF4-FFF2-40B4-BE49-F238E27FC236}">
                <a16:creationId xmlns:a16="http://schemas.microsoft.com/office/drawing/2014/main" id="{58369399-E154-ACC3-C04B-AA4E2E205F89}"/>
              </a:ext>
            </a:extLst>
          </p:cNvPr>
          <p:cNvSpPr txBox="1"/>
          <p:nvPr/>
        </p:nvSpPr>
        <p:spPr>
          <a:xfrm>
            <a:off x="303600" y="286077"/>
            <a:ext cx="11802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Agenda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" name="Google Shape;37;p62">
            <a:extLst>
              <a:ext uri="{FF2B5EF4-FFF2-40B4-BE49-F238E27FC236}">
                <a16:creationId xmlns:a16="http://schemas.microsoft.com/office/drawing/2014/main" id="{A58A1ABA-ADAD-6FB1-1CB0-843A4746A6DA}"/>
              </a:ext>
            </a:extLst>
          </p:cNvPr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2179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65"/>
          <p:cNvCxnSpPr/>
          <p:nvPr/>
        </p:nvCxnSpPr>
        <p:spPr>
          <a:xfrm rot="10800000">
            <a:off x="1684806" y="3200400"/>
            <a:ext cx="0" cy="802176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3" name="Google Shape;123;p65"/>
          <p:cNvCxnSpPr/>
          <p:nvPr/>
        </p:nvCxnSpPr>
        <p:spPr>
          <a:xfrm rot="10800000">
            <a:off x="3510187" y="3200400"/>
            <a:ext cx="0" cy="802176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4" name="Google Shape;124;p65"/>
          <p:cNvCxnSpPr/>
          <p:nvPr/>
        </p:nvCxnSpPr>
        <p:spPr>
          <a:xfrm rot="10800000">
            <a:off x="6464046" y="3200400"/>
            <a:ext cx="0" cy="802176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5" name="Google Shape;125;p65"/>
          <p:cNvCxnSpPr/>
          <p:nvPr/>
        </p:nvCxnSpPr>
        <p:spPr>
          <a:xfrm rot="10800000">
            <a:off x="10094498" y="3200400"/>
            <a:ext cx="0" cy="802176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6" name="Google Shape;126;p65"/>
          <p:cNvCxnSpPr/>
          <p:nvPr/>
        </p:nvCxnSpPr>
        <p:spPr>
          <a:xfrm rot="10800000">
            <a:off x="11944531" y="3200400"/>
            <a:ext cx="0" cy="802176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7" name="Google Shape;127;p65"/>
          <p:cNvCxnSpPr/>
          <p:nvPr/>
        </p:nvCxnSpPr>
        <p:spPr>
          <a:xfrm rot="10800000">
            <a:off x="13252375" y="3200400"/>
            <a:ext cx="0" cy="802176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31" name="Google Shape;131;p65"/>
          <p:cNvSpPr/>
          <p:nvPr/>
        </p:nvSpPr>
        <p:spPr>
          <a:xfrm>
            <a:off x="837202" y="1555639"/>
            <a:ext cx="1659049" cy="165904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LPC #1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May 13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Tuesday</a:t>
            </a:r>
            <a:endParaRPr dirty="0"/>
          </a:p>
        </p:txBody>
      </p:sp>
      <p:sp>
        <p:nvSpPr>
          <p:cNvPr id="132" name="Google Shape;132;p65"/>
          <p:cNvSpPr/>
          <p:nvPr/>
        </p:nvSpPr>
        <p:spPr>
          <a:xfrm>
            <a:off x="384628" y="4002576"/>
            <a:ext cx="13846623" cy="518623"/>
          </a:xfrm>
          <a:prstGeom prst="roundRect">
            <a:avLst>
              <a:gd name="adj" fmla="val 50000"/>
            </a:avLst>
          </a:prstGeom>
          <a:solidFill>
            <a:srgbClr val="FF4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65"/>
          <p:cNvGrpSpPr/>
          <p:nvPr/>
        </p:nvGrpSpPr>
        <p:grpSpPr>
          <a:xfrm>
            <a:off x="766158" y="4027651"/>
            <a:ext cx="12833228" cy="461665"/>
            <a:chOff x="766158" y="4027651"/>
            <a:chExt cx="12833228" cy="461665"/>
          </a:xfrm>
        </p:grpSpPr>
        <p:sp>
          <p:nvSpPr>
            <p:cNvPr id="134" name="Google Shape;134;p65"/>
            <p:cNvSpPr txBox="1"/>
            <p:nvPr/>
          </p:nvSpPr>
          <p:spPr>
            <a:xfrm>
              <a:off x="766158" y="4027651"/>
              <a:ext cx="12729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MAY</a:t>
              </a:r>
              <a:endParaRPr dirty="0"/>
            </a:p>
          </p:txBody>
        </p:sp>
        <p:sp>
          <p:nvSpPr>
            <p:cNvPr id="135" name="Google Shape;135;p65"/>
            <p:cNvSpPr txBox="1"/>
            <p:nvPr/>
          </p:nvSpPr>
          <p:spPr>
            <a:xfrm>
              <a:off x="2948211" y="4027651"/>
              <a:ext cx="12729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JUNE</a:t>
              </a:r>
              <a:endParaRPr dirty="0"/>
            </a:p>
          </p:txBody>
        </p:sp>
        <p:sp>
          <p:nvSpPr>
            <p:cNvPr id="136" name="Google Shape;136;p65"/>
            <p:cNvSpPr txBox="1"/>
            <p:nvPr/>
          </p:nvSpPr>
          <p:spPr>
            <a:xfrm>
              <a:off x="5016116" y="4027651"/>
              <a:ext cx="12729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JULY</a:t>
              </a:r>
              <a:endParaRPr dirty="0"/>
            </a:p>
          </p:txBody>
        </p:sp>
        <p:sp>
          <p:nvSpPr>
            <p:cNvPr id="137" name="Google Shape;137;p65"/>
            <p:cNvSpPr txBox="1"/>
            <p:nvPr/>
          </p:nvSpPr>
          <p:spPr>
            <a:xfrm>
              <a:off x="7132992" y="4027651"/>
              <a:ext cx="13732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AUGUST</a:t>
              </a:r>
              <a:endParaRPr dirty="0"/>
            </a:p>
          </p:txBody>
        </p:sp>
        <p:sp>
          <p:nvSpPr>
            <p:cNvPr id="138" name="Google Shape;138;p65"/>
            <p:cNvSpPr txBox="1"/>
            <p:nvPr/>
          </p:nvSpPr>
          <p:spPr>
            <a:xfrm>
              <a:off x="9309636" y="4027651"/>
              <a:ext cx="19809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SEPTEMBER</a:t>
              </a:r>
              <a:endParaRPr dirty="0"/>
            </a:p>
          </p:txBody>
        </p:sp>
        <p:sp>
          <p:nvSpPr>
            <p:cNvPr id="139" name="Google Shape;139;p65"/>
            <p:cNvSpPr txBox="1"/>
            <p:nvPr/>
          </p:nvSpPr>
          <p:spPr>
            <a:xfrm>
              <a:off x="12071041" y="4027651"/>
              <a:ext cx="15283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Karla"/>
                  <a:ea typeface="Karla"/>
                  <a:cs typeface="Karla"/>
                  <a:sym typeface="Karla"/>
                </a:rPr>
                <a:t>OCTOBER</a:t>
              </a:r>
              <a:endParaRPr dirty="0"/>
            </a:p>
          </p:txBody>
        </p:sp>
      </p:grpSp>
      <p:sp>
        <p:nvSpPr>
          <p:cNvPr id="140" name="Google Shape;140;p65"/>
          <p:cNvSpPr/>
          <p:nvPr/>
        </p:nvSpPr>
        <p:spPr>
          <a:xfrm>
            <a:off x="2680662" y="1555639"/>
            <a:ext cx="1659049" cy="1659049"/>
          </a:xfrm>
          <a:prstGeom prst="ellipse">
            <a:avLst/>
          </a:prstGeom>
          <a:solidFill>
            <a:srgbClr val="68432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LPC #2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June 10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Tuesday</a:t>
            </a:r>
            <a:endParaRPr dirty="0"/>
          </a:p>
        </p:txBody>
      </p:sp>
      <p:sp>
        <p:nvSpPr>
          <p:cNvPr id="141" name="Google Shape;141;p65"/>
          <p:cNvSpPr/>
          <p:nvPr/>
        </p:nvSpPr>
        <p:spPr>
          <a:xfrm>
            <a:off x="5648143" y="1555639"/>
            <a:ext cx="1659049" cy="165904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LPC #3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July 29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Tuesday</a:t>
            </a:r>
            <a:endParaRPr dirty="0"/>
          </a:p>
        </p:txBody>
      </p:sp>
      <p:sp>
        <p:nvSpPr>
          <p:cNvPr id="142" name="Google Shape;142;p65"/>
          <p:cNvSpPr/>
          <p:nvPr/>
        </p:nvSpPr>
        <p:spPr>
          <a:xfrm>
            <a:off x="9262745" y="1555640"/>
            <a:ext cx="1659048" cy="1659048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LPC #4</a:t>
            </a:r>
            <a:endParaRPr sz="2400" dirty="0">
              <a:latin typeface="Karla" charset="0"/>
              <a:ea typeface="Karla" charset="0"/>
              <a:cs typeface="Karla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Sept 9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Tuesday</a:t>
            </a:r>
            <a:endParaRPr dirty="0"/>
          </a:p>
        </p:txBody>
      </p:sp>
      <p:sp>
        <p:nvSpPr>
          <p:cNvPr id="143" name="Google Shape;143;p65"/>
          <p:cNvSpPr/>
          <p:nvPr/>
        </p:nvSpPr>
        <p:spPr>
          <a:xfrm>
            <a:off x="11111215" y="1555639"/>
            <a:ext cx="1659049" cy="165904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LPC #5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Oct 7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Tuesday</a:t>
            </a:r>
            <a:endParaRPr dirty="0"/>
          </a:p>
        </p:txBody>
      </p:sp>
      <p:sp>
        <p:nvSpPr>
          <p:cNvPr id="144" name="Google Shape;144;p65"/>
          <p:cNvSpPr/>
          <p:nvPr/>
        </p:nvSpPr>
        <p:spPr>
          <a:xfrm>
            <a:off x="12422850" y="1555639"/>
            <a:ext cx="1659049" cy="165904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LPC #6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Oct 28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Tuesday</a:t>
            </a:r>
            <a:endParaRPr dirty="0"/>
          </a:p>
        </p:txBody>
      </p:sp>
      <p:cxnSp>
        <p:nvCxnSpPr>
          <p:cNvPr id="129" name="Google Shape;129;p65"/>
          <p:cNvCxnSpPr>
            <a:cxnSpLocks/>
          </p:cNvCxnSpPr>
          <p:nvPr/>
        </p:nvCxnSpPr>
        <p:spPr>
          <a:xfrm flipV="1">
            <a:off x="3220070" y="4513771"/>
            <a:ext cx="0" cy="2785931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65"/>
          <p:cNvSpPr txBox="1"/>
          <p:nvPr/>
        </p:nvSpPr>
        <p:spPr>
          <a:xfrm>
            <a:off x="1091124" y="5654437"/>
            <a:ext cx="212894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Tabling</a:t>
            </a:r>
            <a:endParaRPr sz="1800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Events 1 and 2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Tuesday, June 3</a:t>
            </a:r>
            <a:endParaRPr sz="1800" dirty="0">
              <a:solidFill>
                <a:srgbClr val="FF500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Morris Park Ave and Westchester Square BID</a:t>
            </a:r>
          </a:p>
        </p:txBody>
      </p:sp>
      <p:sp>
        <p:nvSpPr>
          <p:cNvPr id="150" name="Google Shape;150;p65"/>
          <p:cNvSpPr txBox="1"/>
          <p:nvPr/>
        </p:nvSpPr>
        <p:spPr>
          <a:xfrm>
            <a:off x="303600" y="286077"/>
            <a:ext cx="7583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Engagement Timeline</a:t>
            </a:r>
            <a:endParaRPr sz="3600" b="0" i="0" u="none" strike="noStrike" cap="none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51" name="Google Shape;151;p65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65"/>
          <p:cNvCxnSpPr>
            <a:cxnSpLocks/>
          </p:cNvCxnSpPr>
          <p:nvPr/>
        </p:nvCxnSpPr>
        <p:spPr>
          <a:xfrm flipV="1">
            <a:off x="3510187" y="4514849"/>
            <a:ext cx="0" cy="2784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65"/>
          <p:cNvSpPr txBox="1"/>
          <p:nvPr/>
        </p:nvSpPr>
        <p:spPr>
          <a:xfrm>
            <a:off x="3525193" y="6208435"/>
            <a:ext cx="16614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Public Workshop #1</a:t>
            </a:r>
            <a:endParaRPr sz="18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June 10</a:t>
            </a:r>
            <a:endParaRPr sz="1800" dirty="0">
              <a:solidFill>
                <a:srgbClr val="FF500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Residence Inn</a:t>
            </a:r>
            <a:endParaRPr sz="1800" dirty="0">
              <a:solidFill>
                <a:srgbClr val="FF500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B37F97-DD39-A6D6-5A4C-9CA4E075043B}"/>
              </a:ext>
            </a:extLst>
          </p:cNvPr>
          <p:cNvGrpSpPr/>
          <p:nvPr/>
        </p:nvGrpSpPr>
        <p:grpSpPr>
          <a:xfrm>
            <a:off x="9854575" y="4514849"/>
            <a:ext cx="1676409" cy="2902228"/>
            <a:chOff x="3946096" y="4514849"/>
            <a:chExt cx="1676409" cy="2902228"/>
          </a:xfrm>
        </p:grpSpPr>
        <p:cxnSp>
          <p:nvCxnSpPr>
            <p:cNvPr id="16" name="Google Shape;128;p65">
              <a:extLst>
                <a:ext uri="{FF2B5EF4-FFF2-40B4-BE49-F238E27FC236}">
                  <a16:creationId xmlns:a16="http://schemas.microsoft.com/office/drawing/2014/main" id="{A1FCC056-C29A-0C59-C0C0-316A6D6BB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096" y="4514849"/>
              <a:ext cx="0" cy="2784853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Google Shape;152;p65">
              <a:extLst>
                <a:ext uri="{FF2B5EF4-FFF2-40B4-BE49-F238E27FC236}">
                  <a16:creationId xmlns:a16="http://schemas.microsoft.com/office/drawing/2014/main" id="{7EBA64DD-7733-EBBC-970A-E22FBCD43F6C}"/>
                </a:ext>
              </a:extLst>
            </p:cNvPr>
            <p:cNvSpPr txBox="1"/>
            <p:nvPr/>
          </p:nvSpPr>
          <p:spPr>
            <a:xfrm>
              <a:off x="3961102" y="6216789"/>
              <a:ext cx="1661403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684328"/>
                  </a:solidFill>
                  <a:latin typeface="Karla"/>
                  <a:ea typeface="Karla"/>
                  <a:cs typeface="Karla"/>
                  <a:sym typeface="Karla"/>
                </a:rPr>
                <a:t>Public Workshop #2</a:t>
              </a:r>
              <a:endParaRPr sz="18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FF5001"/>
                  </a:solidFill>
                  <a:latin typeface="Karla"/>
                  <a:ea typeface="Karla"/>
                  <a:cs typeface="Karla"/>
                  <a:sym typeface="Karla"/>
                </a:rPr>
                <a:t>Sept 2025</a:t>
              </a:r>
              <a:endParaRPr sz="1800" dirty="0">
                <a:solidFill>
                  <a:srgbClr val="FF5001"/>
                </a:solidFill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FF5001"/>
                  </a:solidFill>
                  <a:latin typeface="Karla"/>
                  <a:ea typeface="Karla"/>
                  <a:cs typeface="Karla"/>
                  <a:sym typeface="Karla"/>
                </a:rPr>
                <a:t>TBD</a:t>
              </a:r>
              <a:endParaRPr sz="1800" dirty="0">
                <a:solidFill>
                  <a:srgbClr val="FF5001"/>
                </a:solidFill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357AE9-DDD5-5954-780F-9351B8A19DBA}"/>
              </a:ext>
            </a:extLst>
          </p:cNvPr>
          <p:cNvCxnSpPr/>
          <p:nvPr/>
        </p:nvCxnSpPr>
        <p:spPr>
          <a:xfrm flipV="1">
            <a:off x="2496251" y="4002576"/>
            <a:ext cx="0" cy="518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82AFCA-7118-C99A-4867-3C85CFF87878}"/>
              </a:ext>
            </a:extLst>
          </p:cNvPr>
          <p:cNvCxnSpPr/>
          <p:nvPr/>
        </p:nvCxnSpPr>
        <p:spPr>
          <a:xfrm flipV="1">
            <a:off x="4611099" y="4002576"/>
            <a:ext cx="0" cy="518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4265C-159D-F5DD-400D-1A4C7421772C}"/>
              </a:ext>
            </a:extLst>
          </p:cNvPr>
          <p:cNvCxnSpPr/>
          <p:nvPr/>
        </p:nvCxnSpPr>
        <p:spPr>
          <a:xfrm flipV="1">
            <a:off x="6707367" y="4002576"/>
            <a:ext cx="0" cy="518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88D44B-377D-CF75-86D1-68AE0AA6BDDD}"/>
              </a:ext>
            </a:extLst>
          </p:cNvPr>
          <p:cNvCxnSpPr/>
          <p:nvPr/>
        </p:nvCxnSpPr>
        <p:spPr>
          <a:xfrm flipV="1">
            <a:off x="9035680" y="4002576"/>
            <a:ext cx="0" cy="518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CF4E87-A31F-B10E-8A74-982B0302BCCF}"/>
              </a:ext>
            </a:extLst>
          </p:cNvPr>
          <p:cNvCxnSpPr/>
          <p:nvPr/>
        </p:nvCxnSpPr>
        <p:spPr>
          <a:xfrm flipV="1">
            <a:off x="11558949" y="4002576"/>
            <a:ext cx="0" cy="518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oogle Shape;128;p65"/>
          <p:cNvCxnSpPr>
            <a:cxnSpLocks/>
          </p:cNvCxnSpPr>
          <p:nvPr/>
        </p:nvCxnSpPr>
        <p:spPr>
          <a:xfrm flipV="1">
            <a:off x="4095448" y="4514852"/>
            <a:ext cx="0" cy="143649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132;p65"/>
          <p:cNvSpPr/>
          <p:nvPr/>
        </p:nvSpPr>
        <p:spPr>
          <a:xfrm>
            <a:off x="2496251" y="4653505"/>
            <a:ext cx="4211116" cy="5186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FF500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50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46448" y="4677914"/>
            <a:ext cx="218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Public Survey</a:t>
            </a:r>
          </a:p>
        </p:txBody>
      </p:sp>
      <p:sp>
        <p:nvSpPr>
          <p:cNvPr id="43" name="Google Shape;152;p65"/>
          <p:cNvSpPr txBox="1"/>
          <p:nvPr/>
        </p:nvSpPr>
        <p:spPr>
          <a:xfrm>
            <a:off x="4095448" y="5396878"/>
            <a:ext cx="51672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Fair at the Square</a:t>
            </a:r>
            <a:r>
              <a:rPr lang="en-US" sz="1800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 : </a:t>
            </a:r>
            <a:r>
              <a:rPr lang="en-US" sz="1800" b="0" i="0" u="none" strike="noStrike" cap="none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June 14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Loreto Park Concert :</a:t>
            </a:r>
            <a:r>
              <a:rPr lang="en-US" sz="1800" dirty="0">
                <a:solidFill>
                  <a:schemeClr val="tx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1800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Late June / Early July</a:t>
            </a:r>
            <a:endParaRPr sz="1800" dirty="0">
              <a:solidFill>
                <a:srgbClr val="FF500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5B78577-2497-D09C-FFEB-253764B6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6">
            <a:extLst>
              <a:ext uri="{FF2B5EF4-FFF2-40B4-BE49-F238E27FC236}">
                <a16:creationId xmlns:a16="http://schemas.microsoft.com/office/drawing/2014/main" id="{A532A061-0FE5-9EF7-11C6-A76227B03138}"/>
              </a:ext>
            </a:extLst>
          </p:cNvPr>
          <p:cNvSpPr/>
          <p:nvPr/>
        </p:nvSpPr>
        <p:spPr>
          <a:xfrm>
            <a:off x="5565735" y="398486"/>
            <a:ext cx="5197203" cy="4292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500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  <a:sym typeface="Karla Medium"/>
              </a:rPr>
              <a:t>Are we missing any stakeholders?</a:t>
            </a:r>
          </a:p>
        </p:txBody>
      </p:sp>
      <p:sp>
        <p:nvSpPr>
          <p:cNvPr id="159" name="Google Shape;159;p66">
            <a:extLst>
              <a:ext uri="{FF2B5EF4-FFF2-40B4-BE49-F238E27FC236}">
                <a16:creationId xmlns:a16="http://schemas.microsoft.com/office/drawing/2014/main" id="{B1E12723-5541-42D1-025E-75215B76C658}"/>
              </a:ext>
            </a:extLst>
          </p:cNvPr>
          <p:cNvSpPr txBox="1"/>
          <p:nvPr/>
        </p:nvSpPr>
        <p:spPr>
          <a:xfrm>
            <a:off x="0" y="0"/>
            <a:ext cx="37625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6">
            <a:extLst>
              <a:ext uri="{FF2B5EF4-FFF2-40B4-BE49-F238E27FC236}">
                <a16:creationId xmlns:a16="http://schemas.microsoft.com/office/drawing/2014/main" id="{2B3CBCA6-E7A4-176D-7882-5685EF6E26F9}"/>
              </a:ext>
            </a:extLst>
          </p:cNvPr>
          <p:cNvSpPr txBox="1"/>
          <p:nvPr/>
        </p:nvSpPr>
        <p:spPr>
          <a:xfrm>
            <a:off x="293869" y="314241"/>
            <a:ext cx="52718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Stakeholder Interviews</a:t>
            </a:r>
            <a:endParaRPr sz="3600" b="0" i="0" u="none" strike="noStrike" cap="none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4" name="Google Shape;164;p66">
            <a:extLst>
              <a:ext uri="{FF2B5EF4-FFF2-40B4-BE49-F238E27FC236}">
                <a16:creationId xmlns:a16="http://schemas.microsoft.com/office/drawing/2014/main" id="{D51A2E1C-FDA7-8685-A069-5E0A2F73BE62}"/>
              </a:ext>
            </a:extLst>
          </p:cNvPr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60;p66">
            <a:extLst>
              <a:ext uri="{FF2B5EF4-FFF2-40B4-BE49-F238E27FC236}">
                <a16:creationId xmlns:a16="http://schemas.microsoft.com/office/drawing/2014/main" id="{5FC827EF-AA23-9476-65FA-2F3CBD11E954}"/>
              </a:ext>
            </a:extLst>
          </p:cNvPr>
          <p:cNvSpPr txBox="1"/>
          <p:nvPr/>
        </p:nvSpPr>
        <p:spPr>
          <a:xfrm>
            <a:off x="303601" y="1160072"/>
            <a:ext cx="1558654" cy="100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5001"/>
                </a:solidFill>
                <a:latin typeface="Karla"/>
                <a:sym typeface="Karla SemiBold"/>
              </a:rPr>
              <a:t>Completed</a:t>
            </a:r>
            <a:endParaRPr lang="en-US" sz="1800" b="1" dirty="0">
              <a:solidFill>
                <a:srgbClr val="FF5001"/>
              </a:solidFill>
              <a:latin typeface="Karla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dirty="0"/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" name="Google Shape;160;p66">
            <a:extLst>
              <a:ext uri="{FF2B5EF4-FFF2-40B4-BE49-F238E27FC236}">
                <a16:creationId xmlns:a16="http://schemas.microsoft.com/office/drawing/2014/main" id="{A0F7FE31-6197-549F-E1EA-8622000AB8A5}"/>
              </a:ext>
            </a:extLst>
          </p:cNvPr>
          <p:cNvSpPr txBox="1"/>
          <p:nvPr/>
        </p:nvSpPr>
        <p:spPr>
          <a:xfrm>
            <a:off x="9277815" y="1600599"/>
            <a:ext cx="4962934" cy="57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rgbClr val="684328"/>
                </a:solidFill>
                <a:latin typeface="Karla" panose="020B0004030503030003" pitchFamily="34" charset="0"/>
                <a:ea typeface="Karla SemiBold"/>
                <a:cs typeface="Karla SemiBold"/>
                <a:sym typeface="Karla SemiBold"/>
              </a:rPr>
              <a:t>Medical Mile</a:t>
            </a:r>
            <a:endParaRPr lang="en-US" sz="1600" b="1" i="0" u="sng" strike="noStrike" cap="none" dirty="0">
              <a:solidFill>
                <a:srgbClr val="000000"/>
              </a:solidFill>
              <a:latin typeface="Karla" panose="020B0004030503030003" pitchFamily="34" charset="0"/>
              <a:ea typeface="Karla"/>
              <a:cs typeface="Karla"/>
              <a:sym typeface="Karla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Montefiore Medical Center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Albert Einstein College of Medicine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Jacobi Medical Center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Calvary Hospital 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Bronx Psychiatric Center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rgbClr val="684328"/>
                </a:solidFill>
                <a:latin typeface="Karla" panose="020B0004030503030003" pitchFamily="34" charset="0"/>
                <a:ea typeface="Karla SemiBold"/>
                <a:cs typeface="Karla SemiBold"/>
                <a:sym typeface="Karla SemiBold"/>
              </a:rPr>
              <a:t>Hutchinson Metro Center</a:t>
            </a:r>
            <a:endParaRPr lang="en-US" sz="1600" b="1" u="sng" dirty="0">
              <a:latin typeface="Karla" panose="020B0004030503030003" pitchFamily="34" charset="0"/>
              <a:sym typeface="Karla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Simone Development Corporation</a:t>
            </a:r>
          </a:p>
          <a:p>
            <a:pPr indent="-457200"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Tourism &amp; Community Engagement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Bronx Council for the Arts*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</a:rPr>
              <a:t>NYPL Library Branches</a:t>
            </a:r>
          </a:p>
          <a:p>
            <a:pPr indent="-457200"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City Agencies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NYC Department of Transportation*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</a:rPr>
              <a:t>NYC Department of Parks and Recreation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</a:rPr>
              <a:t>NYC Economic Development Corporation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</a:rPr>
              <a:t>MTA NYC Transit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600" dirty="0">
              <a:latin typeface="Karla" panose="020B0004030503030003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600" i="1" dirty="0">
                <a:latin typeface="Karla" panose="020B0004030503030003" pitchFamily="34" charset="0"/>
              </a:rPr>
              <a:t>Notes:</a:t>
            </a:r>
            <a:br>
              <a:rPr lang="en-US" sz="1600" i="1" dirty="0">
                <a:latin typeface="Karla" panose="020B0004030503030003" pitchFamily="34" charset="0"/>
              </a:rPr>
            </a:br>
            <a:r>
              <a:rPr lang="en-US" sz="1600" i="1" dirty="0">
                <a:latin typeface="Karla" panose="020B0004030503030003" pitchFamily="34" charset="0"/>
              </a:rPr>
              <a:t>* scheduled interviews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" name="Google Shape;160;p66">
            <a:extLst>
              <a:ext uri="{FF2B5EF4-FFF2-40B4-BE49-F238E27FC236}">
                <a16:creationId xmlns:a16="http://schemas.microsoft.com/office/drawing/2014/main" id="{FE7771D5-42B6-7B41-5223-BD77F0E0708B}"/>
              </a:ext>
            </a:extLst>
          </p:cNvPr>
          <p:cNvSpPr txBox="1"/>
          <p:nvPr/>
        </p:nvSpPr>
        <p:spPr>
          <a:xfrm>
            <a:off x="303599" y="1597274"/>
            <a:ext cx="2622164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457200"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Community Board</a:t>
            </a:r>
          </a:p>
          <a:p>
            <a:pPr marL="285750" indent="-28575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Community Board 11</a:t>
            </a:r>
          </a:p>
          <a:p>
            <a:pPr>
              <a:spcBef>
                <a:spcPts val="300"/>
              </a:spcBef>
              <a:buSzPts val="1800"/>
            </a:pPr>
            <a:endParaRPr lang="en-US" sz="1600" dirty="0">
              <a:latin typeface="Karla" panose="020B0004030503030003" pitchFamily="34" charset="0"/>
              <a:sym typeface="Karla"/>
            </a:endParaRPr>
          </a:p>
          <a:p>
            <a:pPr indent="-457200"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Business Improvement Districts (BIDs)</a:t>
            </a:r>
          </a:p>
          <a:p>
            <a:pPr marL="285750" indent="-28575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Morris Park Ave. BID</a:t>
            </a:r>
          </a:p>
          <a:p>
            <a:pPr marL="285750" indent="-28575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Westchester</a:t>
            </a:r>
            <a:br>
              <a:rPr lang="en-US" sz="1600" dirty="0">
                <a:latin typeface="Karla" panose="020B0004030503030003" pitchFamily="34" charset="0"/>
                <a:sym typeface="Karla"/>
              </a:rPr>
            </a:br>
            <a:r>
              <a:rPr lang="en-US" sz="1600" dirty="0">
                <a:latin typeface="Karla" panose="020B0004030503030003" pitchFamily="34" charset="0"/>
                <a:sym typeface="Karla"/>
              </a:rPr>
              <a:t>Square BID</a:t>
            </a:r>
          </a:p>
          <a:p>
            <a:pPr>
              <a:spcBef>
                <a:spcPts val="300"/>
              </a:spcBef>
              <a:buSzPts val="1800"/>
            </a:pPr>
            <a:endParaRPr lang="en-US" sz="1600" dirty="0">
              <a:latin typeface="Karla" panose="020B0004030503030003" pitchFamily="34" charset="0"/>
              <a:sym typeface="Karla"/>
            </a:endParaRPr>
          </a:p>
          <a:p>
            <a:pPr indent="-457200"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Neighborhood and Resident Association</a:t>
            </a:r>
          </a:p>
          <a:p>
            <a:pPr marL="285750" indent="-28575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Pelham Parkway Neighborhood Association</a:t>
            </a:r>
          </a:p>
          <a:p>
            <a:pPr>
              <a:spcBef>
                <a:spcPts val="300"/>
              </a:spcBef>
              <a:buSzPts val="1800"/>
            </a:pPr>
            <a:endParaRPr lang="en-US" sz="1600" b="1" dirty="0">
              <a:solidFill>
                <a:srgbClr val="684328"/>
              </a:solidFill>
              <a:latin typeface="Karla" panose="020B0004030503030003" pitchFamily="34" charset="0"/>
              <a:sym typeface="Karla"/>
            </a:endParaRPr>
          </a:p>
          <a:p>
            <a:pPr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City Agencies</a:t>
            </a:r>
            <a:endParaRPr lang="en-US" sz="1600" u="sng" dirty="0">
              <a:latin typeface="Karla" panose="020B0004030503030003" pitchFamily="34" charset="0"/>
              <a:sym typeface="Karla"/>
            </a:endParaRPr>
          </a:p>
          <a:p>
            <a:pPr marL="285750" indent="-28575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NYC Department of City Planning</a:t>
            </a:r>
          </a:p>
        </p:txBody>
      </p:sp>
      <p:sp>
        <p:nvSpPr>
          <p:cNvPr id="6" name="Google Shape;160;p66">
            <a:extLst>
              <a:ext uri="{FF2B5EF4-FFF2-40B4-BE49-F238E27FC236}">
                <a16:creationId xmlns:a16="http://schemas.microsoft.com/office/drawing/2014/main" id="{54099861-7133-4C52-8C0A-7B84C079BA07}"/>
              </a:ext>
            </a:extLst>
          </p:cNvPr>
          <p:cNvSpPr txBox="1"/>
          <p:nvPr/>
        </p:nvSpPr>
        <p:spPr>
          <a:xfrm>
            <a:off x="3698069" y="1160072"/>
            <a:ext cx="1558654" cy="100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5001"/>
                </a:solidFill>
                <a:latin typeface="Karla"/>
                <a:sym typeface="Karla SemiBold"/>
              </a:rPr>
              <a:t>In Progress</a:t>
            </a:r>
            <a:endParaRPr lang="en-US" sz="1800" b="1" dirty="0">
              <a:solidFill>
                <a:srgbClr val="FF5001"/>
              </a:solidFill>
              <a:latin typeface="Karla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dirty="0"/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" name="Google Shape;160;p66">
            <a:extLst>
              <a:ext uri="{FF2B5EF4-FFF2-40B4-BE49-F238E27FC236}">
                <a16:creationId xmlns:a16="http://schemas.microsoft.com/office/drawing/2014/main" id="{22B5F145-D366-59E2-6E7B-B2B00C7B2962}"/>
              </a:ext>
            </a:extLst>
          </p:cNvPr>
          <p:cNvSpPr txBox="1"/>
          <p:nvPr/>
        </p:nvSpPr>
        <p:spPr>
          <a:xfrm>
            <a:off x="3677342" y="1589361"/>
            <a:ext cx="5366597" cy="5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457200"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Community Board</a:t>
            </a:r>
          </a:p>
          <a:p>
            <a:pPr marL="285750" indent="-28575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Community Board 10*</a:t>
            </a:r>
            <a:endParaRPr lang="en-US" sz="1600" b="1" i="0" u="sng" strike="noStrike" cap="none" dirty="0">
              <a:solidFill>
                <a:srgbClr val="684328"/>
              </a:solidFill>
              <a:latin typeface="Karla" panose="020B0004030503030003" pitchFamily="34" charset="0"/>
              <a:ea typeface="Karla SemiBold"/>
              <a:cs typeface="Karla SemiBold"/>
              <a:sym typeface="Karla SemiBold"/>
            </a:endParaRP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rgbClr val="684328"/>
                </a:solidFill>
                <a:latin typeface="Karla" panose="020B0004030503030003" pitchFamily="34" charset="0"/>
                <a:ea typeface="Karla SemiBold"/>
                <a:cs typeface="Karla SemiBold"/>
                <a:sym typeface="Karla SemiBold"/>
              </a:rPr>
              <a:t>Business Improvement Districts (BIDs)</a:t>
            </a:r>
            <a:endParaRPr sz="1600" b="1" u="sng" dirty="0">
              <a:latin typeface="Karla" panose="020B0004030503030003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/>
                <a:sym typeface="Karla"/>
              </a:rPr>
              <a:t>White Plains Road BID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sng" strike="noStrike" cap="none" dirty="0">
                <a:solidFill>
                  <a:srgbClr val="684328"/>
                </a:solidFill>
                <a:latin typeface="Karla" panose="020B0004030503030003" pitchFamily="34" charset="0"/>
                <a:ea typeface="Karla SemiBold"/>
                <a:cs typeface="Karla SemiBold"/>
                <a:sym typeface="Karla SemiBold"/>
              </a:rPr>
              <a:t>Merchants &amp; Developments Org.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0" i="0" strike="noStrike" cap="none" dirty="0">
                <a:solidFill>
                  <a:srgbClr val="000000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Neighborhood Initiatives Development Corporation (NIDC)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Yemeni American Merchants Association (YAMA)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Alliance of Yemeni American Businesses (AYAB) </a:t>
            </a:r>
          </a:p>
          <a:p>
            <a:pPr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 SemiBold"/>
              </a:rPr>
              <a:t>Neighborhood and Resident Association</a:t>
            </a:r>
            <a:endParaRPr lang="en-US" sz="1600" u="sng" dirty="0">
              <a:latin typeface="Karla" panose="020B0004030503030003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Van Nest Neighborhood Alliance*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Indian Village Association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B-PECA (Bronx Park East Community Association)</a:t>
            </a:r>
          </a:p>
          <a:p>
            <a:pPr indent="-457200">
              <a:spcBef>
                <a:spcPts val="300"/>
              </a:spcBef>
              <a:buSzPts val="1800"/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sym typeface="Karla"/>
              </a:rPr>
              <a:t>Economic Development</a:t>
            </a:r>
          </a:p>
          <a:p>
            <a:pPr lvl="0" indent="-45720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sym typeface="Karla"/>
              </a:rPr>
              <a:t>Bronx Economic Development Corporation (</a:t>
            </a:r>
            <a:r>
              <a:rPr lang="en-US" sz="1600" dirty="0" err="1">
                <a:latin typeface="Karla" panose="020B0004030503030003" pitchFamily="34" charset="0"/>
                <a:sym typeface="Karla"/>
              </a:rPr>
              <a:t>BxEDC</a:t>
            </a:r>
            <a:r>
              <a:rPr lang="en-US" sz="1600" dirty="0">
                <a:latin typeface="Karla" panose="020B0004030503030003" pitchFamily="34" charset="0"/>
                <a:sym typeface="Karla"/>
              </a:rPr>
              <a:t>)</a:t>
            </a:r>
          </a:p>
          <a:p>
            <a:pPr lvl="0" indent="-457200">
              <a:spcBef>
                <a:spcPts val="300"/>
              </a:spcBef>
            </a:pPr>
            <a:r>
              <a:rPr lang="en-US" sz="1600" b="1" u="sng" dirty="0">
                <a:solidFill>
                  <a:srgbClr val="684328"/>
                </a:solidFill>
                <a:latin typeface="Karla" panose="020B0004030503030003" pitchFamily="34" charset="0"/>
                <a:ea typeface="Karla SemiBold"/>
                <a:cs typeface="Karla SemiBold"/>
                <a:sym typeface="Karla SemiBold"/>
              </a:rPr>
              <a:t>Local Health &amp; Medical Institutions &amp; Org.</a:t>
            </a:r>
            <a:endParaRPr lang="en-US" sz="1600" b="1" u="sng" dirty="0">
              <a:latin typeface="Karla" panose="020B0004030503030003" pitchFamily="34" charset="0"/>
            </a:endParaRPr>
          </a:p>
          <a:p>
            <a:pPr lvl="0" indent="-45720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/>
                <a:ea typeface="Karla"/>
                <a:cs typeface="Karla"/>
                <a:sym typeface="Karla"/>
              </a:rPr>
              <a:t>Bronx House</a:t>
            </a:r>
          </a:p>
          <a:p>
            <a:pPr lvl="0" indent="-457200">
              <a:spcBef>
                <a:spcPts val="3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Karla"/>
                <a:sym typeface="Karla"/>
              </a:rPr>
              <a:t>R.A.I.N. Total Care, Inc.*</a:t>
            </a:r>
            <a:endParaRPr lang="en-US" sz="1600" dirty="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8" name="Google Shape;161;p66">
            <a:extLst>
              <a:ext uri="{FF2B5EF4-FFF2-40B4-BE49-F238E27FC236}">
                <a16:creationId xmlns:a16="http://schemas.microsoft.com/office/drawing/2014/main" id="{B83D4285-D18A-1BCB-F90E-BB66F91D6524}"/>
              </a:ext>
            </a:extLst>
          </p:cNvPr>
          <p:cNvCxnSpPr>
            <a:cxnSpLocks/>
          </p:cNvCxnSpPr>
          <p:nvPr/>
        </p:nvCxnSpPr>
        <p:spPr>
          <a:xfrm>
            <a:off x="3193392" y="1304693"/>
            <a:ext cx="0" cy="6110868"/>
          </a:xfrm>
          <a:prstGeom prst="straightConnector1">
            <a:avLst/>
          </a:prstGeom>
          <a:noFill/>
          <a:ln w="12700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97787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7"/>
          <p:cNvSpPr txBox="1"/>
          <p:nvPr/>
        </p:nvSpPr>
        <p:spPr>
          <a:xfrm>
            <a:off x="384628" y="1492012"/>
            <a:ext cx="550576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Tuesday, June 3rd, 2025, </a:t>
            </a:r>
            <a:endParaRPr lang="en-US" sz="2400" dirty="0">
              <a:solidFill>
                <a:srgbClr val="FF5001"/>
              </a:solidFill>
              <a:latin typeface="Karla"/>
              <a:sym typeface="Karla"/>
            </a:endParaRPr>
          </a:p>
          <a:p>
            <a:pPr marL="336550" indent="-336550">
              <a:buFont typeface="+mj-lt"/>
              <a:buAutoNum type="arabicPeriod"/>
            </a:pP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Westchester Square BID</a:t>
            </a:r>
            <a:br>
              <a:rPr lang="en-US" sz="2400" dirty="0">
                <a:latin typeface="Karla"/>
                <a:ea typeface="Karla"/>
                <a:cs typeface="Karla"/>
                <a:sym typeface="Karla"/>
              </a:rPr>
            </a:br>
            <a:r>
              <a:rPr lang="en-US" sz="2400" i="1" dirty="0">
                <a:latin typeface="Karla"/>
                <a:ea typeface="Karla"/>
                <a:cs typeface="Karla"/>
                <a:sym typeface="Karla"/>
              </a:rPr>
              <a:t>1 PM - 3 PM</a:t>
            </a:r>
          </a:p>
          <a:p>
            <a:pPr marL="336550" indent="-336550">
              <a:buFont typeface="+mj-lt"/>
              <a:buAutoNum type="arabicPeriod"/>
            </a:pP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Loreto Park</a:t>
            </a:r>
            <a:br>
              <a:rPr lang="en-US" sz="2400" dirty="0">
                <a:latin typeface="Karla"/>
                <a:ea typeface="Karla"/>
                <a:cs typeface="Karla"/>
                <a:sym typeface="Karla"/>
              </a:rPr>
            </a:br>
            <a:r>
              <a:rPr lang="en-US" sz="2400" b="0" i="1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4 PM – 6 PM</a:t>
            </a:r>
            <a:endParaRPr lang="en-US" sz="2400" b="0" i="0" u="none" strike="noStrike" cap="none" dirty="0">
              <a:solidFill>
                <a:srgbClr val="FF4F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" name="Google Shape;172;p67"/>
          <p:cNvSpPr txBox="1"/>
          <p:nvPr/>
        </p:nvSpPr>
        <p:spPr>
          <a:xfrm>
            <a:off x="303600" y="286077"/>
            <a:ext cx="7583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Tabling Events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73" name="Google Shape;173;p67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Picture 7" descr="A group of women standing outside&#10;&#10;AI-generated content may be incorrect.">
            <a:extLst>
              <a:ext uri="{FF2B5EF4-FFF2-40B4-BE49-F238E27FC236}">
                <a16:creationId xmlns:a16="http://schemas.microsoft.com/office/drawing/2014/main" id="{87D700BD-538D-9BF6-28BC-98B1D77B16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0389" y="1486669"/>
            <a:ext cx="8340868" cy="6006945"/>
          </a:xfrm>
          <a:prstGeom prst="rect">
            <a:avLst/>
          </a:prstGeom>
        </p:spPr>
      </p:pic>
      <p:sp>
        <p:nvSpPr>
          <p:cNvPr id="3" name="Google Shape;171;p67">
            <a:extLst>
              <a:ext uri="{FF2B5EF4-FFF2-40B4-BE49-F238E27FC236}">
                <a16:creationId xmlns:a16="http://schemas.microsoft.com/office/drawing/2014/main" id="{A63967E9-E38D-C3F2-BEA3-CF347EBCBB51}"/>
              </a:ext>
            </a:extLst>
          </p:cNvPr>
          <p:cNvSpPr txBox="1"/>
          <p:nvPr/>
        </p:nvSpPr>
        <p:spPr>
          <a:xfrm>
            <a:off x="384628" y="3734226"/>
            <a:ext cx="55057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5001"/>
                </a:solidFill>
                <a:latin typeface="Karla"/>
                <a:ea typeface="Karla"/>
                <a:cs typeface="Karla"/>
                <a:sym typeface="Karla"/>
              </a:rPr>
              <a:t>Total visitors</a:t>
            </a:r>
            <a:endParaRPr lang="en-US" sz="2400" dirty="0">
              <a:solidFill>
                <a:srgbClr val="FF5001"/>
              </a:solidFill>
              <a:latin typeface="Karla"/>
              <a:sym typeface="Karla"/>
            </a:endParaRPr>
          </a:p>
          <a:p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~70 people</a:t>
            </a:r>
            <a:endParaRPr lang="en-US" sz="2400" i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" name="Google Shape;171;p67">
            <a:extLst>
              <a:ext uri="{FF2B5EF4-FFF2-40B4-BE49-F238E27FC236}">
                <a16:creationId xmlns:a16="http://schemas.microsoft.com/office/drawing/2014/main" id="{60D9DB26-E049-3E98-C234-2BD052D27C31}"/>
              </a:ext>
            </a:extLst>
          </p:cNvPr>
          <p:cNvSpPr txBox="1"/>
          <p:nvPr/>
        </p:nvSpPr>
        <p:spPr>
          <a:xfrm>
            <a:off x="384628" y="4868444"/>
            <a:ext cx="529664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Provided direct engagement with local residents, workers, shoppers, business owners, children, and youth.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Info: DRI goals and process, and open call for projects.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Karla"/>
                <a:ea typeface="Karla"/>
                <a:cs typeface="Karla"/>
                <a:sym typeface="Karla"/>
              </a:rPr>
              <a:t>Feedback: Desires and Challenges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8"/>
          <p:cNvSpPr/>
          <p:nvPr/>
        </p:nvSpPr>
        <p:spPr>
          <a:xfrm>
            <a:off x="7226447" y="2433203"/>
            <a:ext cx="6283054" cy="590210"/>
          </a:xfrm>
          <a:prstGeom prst="roundRect">
            <a:avLst>
              <a:gd name="adj" fmla="val 20171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Affordable housing</a:t>
            </a:r>
            <a:endParaRPr dirty="0"/>
          </a:p>
        </p:txBody>
      </p:sp>
      <p:sp>
        <p:nvSpPr>
          <p:cNvPr id="189" name="Google Shape;189;p68"/>
          <p:cNvSpPr/>
          <p:nvPr/>
        </p:nvSpPr>
        <p:spPr>
          <a:xfrm>
            <a:off x="384628" y="2433204"/>
            <a:ext cx="6283054" cy="1505854"/>
          </a:xfrm>
          <a:prstGeom prst="roundRect">
            <a:avLst>
              <a:gd name="adj" fmla="val 23675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More and better outdoor spaces + recreation amenities, especially for teens to keep them better engaged after school.</a:t>
            </a:r>
            <a:endParaRPr dirty="0"/>
          </a:p>
        </p:txBody>
      </p:sp>
      <p:sp>
        <p:nvSpPr>
          <p:cNvPr id="190" name="Google Shape;190;p68"/>
          <p:cNvSpPr/>
          <p:nvPr/>
        </p:nvSpPr>
        <p:spPr>
          <a:xfrm>
            <a:off x="384628" y="1180406"/>
            <a:ext cx="6283054" cy="927363"/>
          </a:xfrm>
          <a:prstGeom prst="roundRect">
            <a:avLst>
              <a:gd name="adj" fmla="val 22507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Safe and inviting pedestrian environments.</a:t>
            </a:r>
            <a:endParaRPr sz="24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1" name="Google Shape;191;p68"/>
          <p:cNvSpPr txBox="1"/>
          <p:nvPr/>
        </p:nvSpPr>
        <p:spPr>
          <a:xfrm>
            <a:off x="303600" y="286077"/>
            <a:ext cx="11802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Recurring Themes (</a:t>
            </a:r>
            <a:r>
              <a:rPr lang="en-US" sz="3600" b="0" i="0" u="none" strike="noStrike" cap="none" dirty="0">
                <a:solidFill>
                  <a:srgbClr val="00B050"/>
                </a:solidFill>
                <a:latin typeface="Karla"/>
                <a:ea typeface="Karla"/>
                <a:cs typeface="Karla"/>
                <a:sym typeface="Karla"/>
              </a:rPr>
              <a:t>Desires</a:t>
            </a: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 and 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Karla"/>
                <a:ea typeface="Karla"/>
                <a:cs typeface="Karla"/>
                <a:sym typeface="Karla"/>
              </a:rPr>
              <a:t>Concerns</a:t>
            </a: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92" name="Google Shape;192;p68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68"/>
          <p:cNvSpPr/>
          <p:nvPr/>
        </p:nvSpPr>
        <p:spPr>
          <a:xfrm>
            <a:off x="7242088" y="5404990"/>
            <a:ext cx="6302476" cy="967072"/>
          </a:xfrm>
          <a:prstGeom prst="roundRect">
            <a:avLst>
              <a:gd name="adj" fmla="val 23675"/>
            </a:avLst>
          </a:prstGeom>
          <a:solidFill>
            <a:schemeClr val="lt1"/>
          </a:solidFill>
          <a:ln w="28575" cap="flat" cmpd="sng">
            <a:solidFill>
              <a:srgbClr val="FF5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Poorly maintained</a:t>
            </a:r>
            <a:r>
              <a:rPr lang="en-US" sz="2400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 and</a:t>
            </a:r>
            <a:r>
              <a:rPr lang="en-US" sz="24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 outdated open spaces </a:t>
            </a:r>
            <a:r>
              <a:rPr lang="en-US" sz="2400" b="0" i="0" u="none" strike="noStrike" cap="none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and playgrounds.</a:t>
            </a:r>
            <a:endParaRPr dirty="0"/>
          </a:p>
        </p:txBody>
      </p:sp>
      <p:sp>
        <p:nvSpPr>
          <p:cNvPr id="195" name="Google Shape;195;p68"/>
          <p:cNvSpPr/>
          <p:nvPr/>
        </p:nvSpPr>
        <p:spPr>
          <a:xfrm>
            <a:off x="384628" y="5404990"/>
            <a:ext cx="6302476" cy="1006780"/>
          </a:xfrm>
          <a:prstGeom prst="roundRect">
            <a:avLst>
              <a:gd name="adj" fmla="val 23675"/>
            </a:avLst>
          </a:prstGeom>
          <a:solidFill>
            <a:schemeClr val="lt1"/>
          </a:solidFill>
          <a:ln w="28575" cap="flat" cmpd="sng">
            <a:solidFill>
              <a:srgbClr val="FF5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84328"/>
                </a:solidFill>
                <a:latin typeface="Karla"/>
                <a:sym typeface="Karla"/>
              </a:rPr>
              <a:t>Fragmented connections to and from key nodes, transit, and local destinations.</a:t>
            </a:r>
            <a:endParaRPr dirty="0"/>
          </a:p>
        </p:txBody>
      </p:sp>
      <p:sp>
        <p:nvSpPr>
          <p:cNvPr id="3" name="Google Shape;195;p68">
            <a:extLst>
              <a:ext uri="{FF2B5EF4-FFF2-40B4-BE49-F238E27FC236}">
                <a16:creationId xmlns:a16="http://schemas.microsoft.com/office/drawing/2014/main" id="{380BD674-20D6-8EC7-0FCE-2B41576918B5}"/>
              </a:ext>
            </a:extLst>
          </p:cNvPr>
          <p:cNvSpPr/>
          <p:nvPr/>
        </p:nvSpPr>
        <p:spPr>
          <a:xfrm>
            <a:off x="7246887" y="6697496"/>
            <a:ext cx="6302476" cy="590211"/>
          </a:xfrm>
          <a:prstGeom prst="roundRect">
            <a:avLst>
              <a:gd name="adj" fmla="val 23675"/>
            </a:avLst>
          </a:prstGeom>
          <a:solidFill>
            <a:schemeClr val="lt1"/>
          </a:solidFill>
          <a:ln w="28575" cap="flat" cmpd="sng">
            <a:solidFill>
              <a:srgbClr val="FF5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400" dirty="0">
                <a:solidFill>
                  <a:srgbClr val="684328"/>
                </a:solidFill>
                <a:latin typeface="Karla"/>
                <a:sym typeface="Karla"/>
              </a:rPr>
              <a:t>Missing “third spaces”</a:t>
            </a:r>
            <a:endParaRPr sz="2400" dirty="0">
              <a:solidFill>
                <a:srgbClr val="684328"/>
              </a:solidFill>
              <a:latin typeface="Karla"/>
            </a:endParaRPr>
          </a:p>
        </p:txBody>
      </p:sp>
      <p:sp>
        <p:nvSpPr>
          <p:cNvPr id="4" name="Google Shape;195;p68">
            <a:extLst>
              <a:ext uri="{FF2B5EF4-FFF2-40B4-BE49-F238E27FC236}">
                <a16:creationId xmlns:a16="http://schemas.microsoft.com/office/drawing/2014/main" id="{4281121C-C63E-73D3-49E5-20456C71A185}"/>
              </a:ext>
            </a:extLst>
          </p:cNvPr>
          <p:cNvSpPr/>
          <p:nvPr/>
        </p:nvSpPr>
        <p:spPr>
          <a:xfrm>
            <a:off x="384628" y="6697496"/>
            <a:ext cx="6302476" cy="746602"/>
          </a:xfrm>
          <a:prstGeom prst="roundRect">
            <a:avLst>
              <a:gd name="adj" fmla="val 23675"/>
            </a:avLst>
          </a:prstGeom>
          <a:solidFill>
            <a:schemeClr val="lt1"/>
          </a:solidFill>
          <a:ln w="28575" cap="flat" cmpd="sng">
            <a:solidFill>
              <a:srgbClr val="FF5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84328"/>
                </a:solidFill>
                <a:latin typeface="Karla"/>
                <a:sym typeface="Karla"/>
              </a:rPr>
              <a:t>Fast-moving traffic with unsafe conditions for bicyclists and pedestrians.</a:t>
            </a:r>
            <a:endParaRPr dirty="0"/>
          </a:p>
        </p:txBody>
      </p:sp>
      <p:sp>
        <p:nvSpPr>
          <p:cNvPr id="14" name="Google Shape;188;p68"/>
          <p:cNvSpPr/>
          <p:nvPr/>
        </p:nvSpPr>
        <p:spPr>
          <a:xfrm>
            <a:off x="7226447" y="3348848"/>
            <a:ext cx="6283054" cy="590210"/>
          </a:xfrm>
          <a:prstGeom prst="roundRect">
            <a:avLst>
              <a:gd name="adj" fmla="val 20171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Drug store</a:t>
            </a:r>
            <a:endParaRPr dirty="0"/>
          </a:p>
        </p:txBody>
      </p:sp>
      <p:sp>
        <p:nvSpPr>
          <p:cNvPr id="15" name="Google Shape;188;p68"/>
          <p:cNvSpPr/>
          <p:nvPr/>
        </p:nvSpPr>
        <p:spPr>
          <a:xfrm>
            <a:off x="7226447" y="4264493"/>
            <a:ext cx="6283054" cy="590209"/>
          </a:xfrm>
          <a:prstGeom prst="roundRect">
            <a:avLst>
              <a:gd name="adj" fmla="val 20171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Childcare facilities</a:t>
            </a:r>
            <a:endParaRPr dirty="0"/>
          </a:p>
        </p:txBody>
      </p:sp>
      <p:sp>
        <p:nvSpPr>
          <p:cNvPr id="16" name="Google Shape;188;p68"/>
          <p:cNvSpPr/>
          <p:nvPr/>
        </p:nvSpPr>
        <p:spPr>
          <a:xfrm>
            <a:off x="7242088" y="1224817"/>
            <a:ext cx="6283054" cy="882951"/>
          </a:xfrm>
          <a:prstGeom prst="roundRect">
            <a:avLst>
              <a:gd name="adj" fmla="val 20171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Cafés, restaurants, and public places with seating areas.</a:t>
            </a:r>
            <a:endParaRPr dirty="0"/>
          </a:p>
        </p:txBody>
      </p:sp>
      <p:sp>
        <p:nvSpPr>
          <p:cNvPr id="17" name="Google Shape;195;p68">
            <a:extLst>
              <a:ext uri="{FF2B5EF4-FFF2-40B4-BE49-F238E27FC236}">
                <a16:creationId xmlns:a16="http://schemas.microsoft.com/office/drawing/2014/main" id="{380BD674-20D6-8EC7-0FCE-2B41576918B5}"/>
              </a:ext>
            </a:extLst>
          </p:cNvPr>
          <p:cNvSpPr/>
          <p:nvPr/>
        </p:nvSpPr>
        <p:spPr>
          <a:xfrm>
            <a:off x="384628" y="4264492"/>
            <a:ext cx="6302476" cy="590210"/>
          </a:xfrm>
          <a:prstGeom prst="roundRect">
            <a:avLst>
              <a:gd name="adj" fmla="val 23675"/>
            </a:avLst>
          </a:prstGeom>
          <a:solidFill>
            <a:schemeClr val="lt1"/>
          </a:solidFill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400" dirty="0">
                <a:solidFill>
                  <a:srgbClr val="684328"/>
                </a:solidFill>
                <a:latin typeface="Karla"/>
                <a:sym typeface="Karla"/>
              </a:rPr>
              <a:t>More opportunities for public art.</a:t>
            </a:r>
            <a:endParaRPr sz="2400" dirty="0">
              <a:solidFill>
                <a:srgbClr val="684328"/>
              </a:solidFill>
              <a:latin typeface="Karl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3"/>
          <p:cNvSpPr/>
          <p:nvPr/>
        </p:nvSpPr>
        <p:spPr>
          <a:xfrm>
            <a:off x="10209165" y="2303463"/>
            <a:ext cx="3899525" cy="3793018"/>
          </a:xfrm>
          <a:prstGeom prst="roundRect">
            <a:avLst>
              <a:gd name="adj" fmla="val 16667"/>
            </a:avLst>
          </a:prstGeom>
          <a:solidFill>
            <a:srgbClr val="FF4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27" name="Google Shape;227;p73"/>
          <p:cNvSpPr/>
          <p:nvPr/>
        </p:nvSpPr>
        <p:spPr>
          <a:xfrm>
            <a:off x="5092984" y="2303463"/>
            <a:ext cx="4254310" cy="3793018"/>
          </a:xfrm>
          <a:prstGeom prst="roundRect">
            <a:avLst>
              <a:gd name="adj" fmla="val 16667"/>
            </a:avLst>
          </a:prstGeom>
          <a:solidFill>
            <a:srgbClr val="684328">
              <a:alpha val="9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28" name="Google Shape;228;p73"/>
          <p:cNvSpPr/>
          <p:nvPr/>
        </p:nvSpPr>
        <p:spPr>
          <a:xfrm>
            <a:off x="401597" y="2303463"/>
            <a:ext cx="3937404" cy="3793018"/>
          </a:xfrm>
          <a:prstGeom prst="roundRect">
            <a:avLst>
              <a:gd name="adj" fmla="val 16667"/>
            </a:avLst>
          </a:prstGeom>
          <a:solidFill>
            <a:srgbClr val="B8A7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3"/>
          <p:cNvSpPr txBox="1"/>
          <p:nvPr/>
        </p:nvSpPr>
        <p:spPr>
          <a:xfrm>
            <a:off x="515587" y="2503438"/>
            <a:ext cx="368436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DOWNTOWN </a:t>
            </a:r>
            <a:endParaRPr dirty="0">
              <a:latin typeface="Karla" panose="020B00040305030300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ASSESSMENT</a:t>
            </a:r>
            <a:endParaRPr dirty="0">
              <a:latin typeface="Karla" panose="020B00040305030300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Karla" panose="020B0004030503030003" pitchFamily="34" charset="0"/>
              <a:ea typeface="Karla"/>
              <a:cs typeface="Karla"/>
              <a:sym typeface="Karla"/>
            </a:endParaRPr>
          </a:p>
          <a:p>
            <a:pPr marL="336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Existing and Planned Investment</a:t>
            </a:r>
            <a:endParaRPr dirty="0">
              <a:latin typeface="Karla" panose="020B0004030503030003" pitchFamily="34" charset="0"/>
            </a:endParaRPr>
          </a:p>
          <a:p>
            <a:pPr marL="336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Physical Conditions</a:t>
            </a:r>
            <a:endParaRPr dirty="0">
              <a:latin typeface="Karla" panose="020B0004030503030003" pitchFamily="34" charset="0"/>
            </a:endParaRPr>
          </a:p>
          <a:p>
            <a:pPr marL="336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Socio-economic Conditions</a:t>
            </a:r>
            <a:endParaRPr dirty="0">
              <a:latin typeface="Karla" panose="020B0004030503030003" pitchFamily="34" charset="0"/>
            </a:endParaRPr>
          </a:p>
        </p:txBody>
      </p:sp>
      <p:sp>
        <p:nvSpPr>
          <p:cNvPr id="230" name="Google Shape;230;p73"/>
          <p:cNvSpPr txBox="1"/>
          <p:nvPr/>
        </p:nvSpPr>
        <p:spPr>
          <a:xfrm>
            <a:off x="5318476" y="2503438"/>
            <a:ext cx="378618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PUBLIC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INPUT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36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Initial Application</a:t>
            </a:r>
            <a:endParaRPr dirty="0">
              <a:latin typeface="Karla" panose="020B0004030503030003" pitchFamily="34" charset="0"/>
            </a:endParaRPr>
          </a:p>
          <a:p>
            <a:pPr marL="336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LPC and Public Input </a:t>
            </a:r>
            <a:endParaRPr dirty="0">
              <a:latin typeface="Karla" panose="020B0004030503030003" pitchFamily="34" charset="0"/>
            </a:endParaRPr>
          </a:p>
          <a:p>
            <a:pPr marL="3365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Karla" panose="020B0004030503030003" pitchFamily="34" charset="0"/>
                <a:ea typeface="Karla"/>
                <a:cs typeface="Karla"/>
                <a:sym typeface="Karla"/>
              </a:rPr>
              <a:t>Stakeholder Interviews</a:t>
            </a:r>
            <a:endParaRPr dirty="0">
              <a:latin typeface="Karla" panose="020B0004030503030003" pitchFamily="34" charset="0"/>
            </a:endParaRPr>
          </a:p>
        </p:txBody>
      </p:sp>
      <p:grpSp>
        <p:nvGrpSpPr>
          <p:cNvPr id="231" name="Google Shape;231;p73"/>
          <p:cNvGrpSpPr/>
          <p:nvPr/>
        </p:nvGrpSpPr>
        <p:grpSpPr>
          <a:xfrm>
            <a:off x="9371762" y="3753641"/>
            <a:ext cx="735804" cy="735804"/>
            <a:chOff x="9284677" y="3436122"/>
            <a:chExt cx="735804" cy="735804"/>
          </a:xfrm>
        </p:grpSpPr>
        <p:sp>
          <p:nvSpPr>
            <p:cNvPr id="232" name="Google Shape;232;p73"/>
            <p:cNvSpPr/>
            <p:nvPr/>
          </p:nvSpPr>
          <p:spPr>
            <a:xfrm>
              <a:off x="9284677" y="3436122"/>
              <a:ext cx="735804" cy="7358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3"/>
            <p:cNvSpPr/>
            <p:nvPr/>
          </p:nvSpPr>
          <p:spPr>
            <a:xfrm>
              <a:off x="9503240" y="3548418"/>
              <a:ext cx="391174" cy="518615"/>
            </a:xfrm>
            <a:prstGeom prst="chevron">
              <a:avLst>
                <a:gd name="adj" fmla="val 62211"/>
              </a:avLst>
            </a:prstGeom>
            <a:solidFill>
              <a:srgbClr val="6843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73"/>
          <p:cNvGrpSpPr/>
          <p:nvPr/>
        </p:nvGrpSpPr>
        <p:grpSpPr>
          <a:xfrm>
            <a:off x="4364109" y="3753641"/>
            <a:ext cx="735804" cy="735804"/>
            <a:chOff x="4726963" y="3436122"/>
            <a:chExt cx="735804" cy="735804"/>
          </a:xfrm>
        </p:grpSpPr>
        <p:sp>
          <p:nvSpPr>
            <p:cNvPr id="235" name="Google Shape;235;p73"/>
            <p:cNvSpPr/>
            <p:nvPr/>
          </p:nvSpPr>
          <p:spPr>
            <a:xfrm>
              <a:off x="4726963" y="3436122"/>
              <a:ext cx="735804" cy="7358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3"/>
            <p:cNvSpPr/>
            <p:nvPr/>
          </p:nvSpPr>
          <p:spPr>
            <a:xfrm>
              <a:off x="4770997" y="3476364"/>
              <a:ext cx="655320" cy="655320"/>
            </a:xfrm>
            <a:prstGeom prst="mathPlus">
              <a:avLst>
                <a:gd name="adj1" fmla="val 14218"/>
              </a:avLst>
            </a:prstGeom>
            <a:solidFill>
              <a:srgbClr val="6843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73"/>
          <p:cNvSpPr txBox="1"/>
          <p:nvPr/>
        </p:nvSpPr>
        <p:spPr>
          <a:xfrm>
            <a:off x="10494434" y="3599808"/>
            <a:ext cx="332898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Vision, Goals, and Strategies</a:t>
            </a:r>
            <a:endParaRPr dirty="0"/>
          </a:p>
        </p:txBody>
      </p:sp>
      <p:sp>
        <p:nvSpPr>
          <p:cNvPr id="238" name="Google Shape;238;p73"/>
          <p:cNvSpPr txBox="1"/>
          <p:nvPr/>
        </p:nvSpPr>
        <p:spPr>
          <a:xfrm>
            <a:off x="303600" y="286077"/>
            <a:ext cx="7583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How are Vision and Goals Formed?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239" name="Google Shape;239;p73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4"/>
          <p:cNvSpPr/>
          <p:nvPr/>
        </p:nvSpPr>
        <p:spPr>
          <a:xfrm>
            <a:off x="691376" y="1469389"/>
            <a:ext cx="13280656" cy="1869437"/>
          </a:xfrm>
          <a:prstGeom prst="roundRect">
            <a:avLst>
              <a:gd name="adj" fmla="val 47422"/>
            </a:avLst>
          </a:prstGeom>
          <a:solidFill>
            <a:srgbClr val="B8A79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4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4"/>
          <p:cNvSpPr txBox="1"/>
          <p:nvPr/>
        </p:nvSpPr>
        <p:spPr>
          <a:xfrm>
            <a:off x="3857624" y="1607594"/>
            <a:ext cx="991933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Describes desired future conditions and quality of life for future generations.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Reflects shared community desires, takes into account community input, and is representative of the entire DRI area.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LPC reviews initial community vision and makes modifications to best reflect the unique characteristics of the DRI area.</a:t>
            </a:r>
            <a:endParaRPr/>
          </a:p>
        </p:txBody>
      </p:sp>
      <p:sp>
        <p:nvSpPr>
          <p:cNvPr id="246" name="Google Shape;246;p74"/>
          <p:cNvSpPr/>
          <p:nvPr/>
        </p:nvSpPr>
        <p:spPr>
          <a:xfrm>
            <a:off x="691376" y="1476203"/>
            <a:ext cx="2945904" cy="1865376"/>
          </a:xfrm>
          <a:prstGeom prst="roundRect">
            <a:avLst>
              <a:gd name="adj" fmla="val 47422"/>
            </a:avLst>
          </a:prstGeom>
          <a:solidFill>
            <a:schemeClr val="lt1"/>
          </a:solidFill>
          <a:ln w="25400" cap="flat" cmpd="sng">
            <a:solidFill>
              <a:srgbClr val="B8A7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Vision</a:t>
            </a:r>
            <a:endParaRPr/>
          </a:p>
        </p:txBody>
      </p:sp>
      <p:sp>
        <p:nvSpPr>
          <p:cNvPr id="247" name="Google Shape;247;p74"/>
          <p:cNvSpPr/>
          <p:nvPr/>
        </p:nvSpPr>
        <p:spPr>
          <a:xfrm>
            <a:off x="691376" y="3460747"/>
            <a:ext cx="13280656" cy="1869437"/>
          </a:xfrm>
          <a:prstGeom prst="roundRect">
            <a:avLst>
              <a:gd name="adj" fmla="val 47422"/>
            </a:avLst>
          </a:prstGeom>
          <a:solidFill>
            <a:srgbClr val="68432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4"/>
          <p:cNvSpPr txBox="1"/>
          <p:nvPr/>
        </p:nvSpPr>
        <p:spPr>
          <a:xfrm>
            <a:off x="3857624" y="3891526"/>
            <a:ext cx="99193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Established to achieve the community’s vision for downtown revitalization.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Goals are detailed, attainable, and action-oriented with measurable strategies to guide the implementation of the DRI vision.</a:t>
            </a:r>
            <a:endParaRPr dirty="0"/>
          </a:p>
        </p:txBody>
      </p:sp>
      <p:sp>
        <p:nvSpPr>
          <p:cNvPr id="249" name="Google Shape;249;p74"/>
          <p:cNvSpPr/>
          <p:nvPr/>
        </p:nvSpPr>
        <p:spPr>
          <a:xfrm>
            <a:off x="691376" y="3467561"/>
            <a:ext cx="2945904" cy="1869437"/>
          </a:xfrm>
          <a:prstGeom prst="roundRect">
            <a:avLst>
              <a:gd name="adj" fmla="val 47422"/>
            </a:avLst>
          </a:prstGeom>
          <a:solidFill>
            <a:schemeClr val="lt1"/>
          </a:solidFill>
          <a:ln w="25400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Goals</a:t>
            </a:r>
            <a:endParaRPr/>
          </a:p>
        </p:txBody>
      </p:sp>
      <p:sp>
        <p:nvSpPr>
          <p:cNvPr id="250" name="Google Shape;250;p74"/>
          <p:cNvSpPr/>
          <p:nvPr/>
        </p:nvSpPr>
        <p:spPr>
          <a:xfrm>
            <a:off x="691376" y="5469038"/>
            <a:ext cx="13280656" cy="1869437"/>
          </a:xfrm>
          <a:prstGeom prst="roundRect">
            <a:avLst>
              <a:gd name="adj" fmla="val 47422"/>
            </a:avLst>
          </a:prstGeom>
          <a:solidFill>
            <a:srgbClr val="FF4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251" name="Google Shape;251;p74"/>
          <p:cNvSpPr txBox="1"/>
          <p:nvPr/>
        </p:nvSpPr>
        <p:spPr>
          <a:xfrm>
            <a:off x="3857624" y="6180240"/>
            <a:ext cx="99193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Includes specific actionable items and metrics for tracking project impact.</a:t>
            </a:r>
            <a:endParaRPr/>
          </a:p>
        </p:txBody>
      </p:sp>
      <p:sp>
        <p:nvSpPr>
          <p:cNvPr id="252" name="Google Shape;252;p74"/>
          <p:cNvSpPr/>
          <p:nvPr/>
        </p:nvSpPr>
        <p:spPr>
          <a:xfrm>
            <a:off x="691376" y="5475852"/>
            <a:ext cx="2945904" cy="1869437"/>
          </a:xfrm>
          <a:prstGeom prst="roundRect">
            <a:avLst>
              <a:gd name="adj" fmla="val 47422"/>
            </a:avLst>
          </a:prstGeom>
          <a:solidFill>
            <a:schemeClr val="lt1"/>
          </a:solidFill>
          <a:ln w="25400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684328"/>
                </a:solidFill>
                <a:latin typeface="Karla SemiBold"/>
                <a:ea typeface="Karla SemiBold"/>
                <a:cs typeface="Karla SemiBold"/>
                <a:sym typeface="Karla SemiBold"/>
              </a:rPr>
              <a:t>Strategies</a:t>
            </a:r>
            <a:endParaRPr/>
          </a:p>
        </p:txBody>
      </p:sp>
      <p:sp>
        <p:nvSpPr>
          <p:cNvPr id="253" name="Google Shape;253;p74"/>
          <p:cNvSpPr txBox="1"/>
          <p:nvPr/>
        </p:nvSpPr>
        <p:spPr>
          <a:xfrm>
            <a:off x="248791" y="286077"/>
            <a:ext cx="133538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DRI Vision, Goals, and Strategies </a:t>
            </a:r>
            <a:endParaRPr/>
          </a:p>
        </p:txBody>
      </p:sp>
      <p:cxnSp>
        <p:nvCxnSpPr>
          <p:cNvPr id="254" name="Google Shape;254;p74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7FFBB-7263-5C25-31E5-6B315E42311F}"/>
              </a:ext>
            </a:extLst>
          </p:cNvPr>
          <p:cNvSpPr txBox="1"/>
          <p:nvPr/>
        </p:nvSpPr>
        <p:spPr>
          <a:xfrm>
            <a:off x="522514" y="728382"/>
            <a:ext cx="1358537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kern="100" dirty="0">
                <a:solidFill>
                  <a:srgbClr val="FFFFFF"/>
                </a:solidFill>
                <a:latin typeface="Karla" panose="020B0004030503030003" pitchFamily="34" charset="0"/>
                <a:ea typeface="Roboto Slab Black" pitchFamily="2" charset="0"/>
                <a:cs typeface="Times New Roman" panose="02020603050405020304" pitchFamily="18" charset="0"/>
              </a:rPr>
              <a:t>Draft GMP DRI Vision Statement</a:t>
            </a:r>
          </a:p>
          <a:p>
            <a:endParaRPr lang="en-US" sz="3000" kern="100" dirty="0">
              <a:solidFill>
                <a:srgbClr val="FF4F00"/>
              </a:solidFill>
              <a:latin typeface="Karla" panose="020B0004030503030003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FFFFFF"/>
                </a:solidFill>
                <a:latin typeface="Karla"/>
              </a:rPr>
              <a:t>Greater Morris Park will continue to grow and evolve as a multicultural neighborhood with a rich history, thriving community, and eminent medical employment center serving the New York City region.</a:t>
            </a:r>
          </a:p>
          <a:p>
            <a:endParaRPr lang="en-US" sz="3000" dirty="0">
              <a:solidFill>
                <a:srgbClr val="FFFFFF"/>
              </a:solidFill>
              <a:latin typeface="Karla"/>
            </a:endParaRPr>
          </a:p>
          <a:p>
            <a:r>
              <a:rPr lang="en-US" sz="3000" dirty="0">
                <a:solidFill>
                  <a:srgbClr val="FFFFFF"/>
                </a:solidFill>
                <a:latin typeface="Karla"/>
              </a:rPr>
              <a:t>New and expanded open spaces, and streetscape improvements will better connect the neighborhood’s key destinations, public transit, and local commercial corridors. </a:t>
            </a:r>
          </a:p>
          <a:p>
            <a:endParaRPr lang="en-US" sz="3000" dirty="0">
              <a:solidFill>
                <a:srgbClr val="FFFFFF"/>
              </a:solidFill>
              <a:latin typeface="Karla"/>
            </a:endParaRPr>
          </a:p>
          <a:p>
            <a:r>
              <a:rPr lang="en-US" sz="3000" dirty="0">
                <a:solidFill>
                  <a:srgbClr val="FFFFFF"/>
                </a:solidFill>
                <a:latin typeface="Karla"/>
              </a:rPr>
              <a:t>Support for local businesses and investment in public art will ensure a resilient, beautiful, and thriving community that celebrates its past while welcoming new neighbors.</a:t>
            </a:r>
          </a:p>
        </p:txBody>
      </p:sp>
    </p:spTree>
    <p:extLst>
      <p:ext uri="{BB962C8B-B14F-4D97-AF65-F5344CB8AC3E}">
        <p14:creationId xmlns:p14="http://schemas.microsoft.com/office/powerpoint/2010/main" val="357324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0;p5">
            <a:extLst>
              <a:ext uri="{FF2B5EF4-FFF2-40B4-BE49-F238E27FC236}">
                <a16:creationId xmlns:a16="http://schemas.microsoft.com/office/drawing/2014/main" id="{04CFB848-C767-D0D7-1FD9-C9CB8DC1CAAD}"/>
              </a:ext>
            </a:extLst>
          </p:cNvPr>
          <p:cNvSpPr txBox="1"/>
          <p:nvPr/>
        </p:nvSpPr>
        <p:spPr>
          <a:xfrm>
            <a:off x="905580" y="1818444"/>
            <a:ext cx="5616314" cy="635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spAutoFit/>
          </a:bodyPr>
          <a:lstStyle/>
          <a:p>
            <a:r>
              <a:rPr lang="en-US" sz="2400" dirty="0">
                <a:solidFill>
                  <a:srgbClr val="FF4F00"/>
                </a:solidFill>
                <a:latin typeface="Karla" panose="020B0004030503030003" pitchFamily="34" charset="0"/>
                <a:ea typeface="Roboto Medium" panose="02000000000000000000" pitchFamily="2" charset="0"/>
                <a:cs typeface="Roboto" panose="02000000000000000000" pitchFamily="2" charset="0"/>
                <a:sym typeface="Roboto Light"/>
              </a:rPr>
              <a:t>NYS Department of State</a:t>
            </a:r>
          </a:p>
          <a:p>
            <a:r>
              <a:rPr lang="en-US" sz="2400" b="1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Jeannette Rausch</a:t>
            </a:r>
          </a:p>
          <a:p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NYC Region DRI Lead</a:t>
            </a:r>
          </a:p>
          <a:p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  <a:cs typeface="Roboto" panose="02000000000000000000" pitchFamily="2" charset="0"/>
              <a:sym typeface="Roboto Light"/>
            </a:endParaRPr>
          </a:p>
          <a:p>
            <a:r>
              <a:rPr lang="en-US" sz="2400" dirty="0">
                <a:solidFill>
                  <a:srgbClr val="FF4F00"/>
                </a:solidFill>
                <a:latin typeface="Karla" panose="020B0004030503030003" pitchFamily="34" charset="0"/>
                <a:ea typeface="Roboto Medium" panose="02000000000000000000" pitchFamily="2" charset="0"/>
                <a:cs typeface="Roboto" panose="02000000000000000000" pitchFamily="2" charset="0"/>
                <a:sym typeface="Roboto Light"/>
              </a:rPr>
              <a:t>Empire State Development</a:t>
            </a:r>
          </a:p>
          <a:p>
            <a:r>
              <a:rPr lang="en-US" sz="2400" b="1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Joe Tazewell</a:t>
            </a:r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  <a:sym typeface="Roboto Light"/>
            </a:endParaRPr>
          </a:p>
          <a:p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NYC Regional Director</a:t>
            </a:r>
          </a:p>
          <a:p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  <a:sym typeface="Roboto Light"/>
            </a:endParaRPr>
          </a:p>
          <a:p>
            <a:r>
              <a:rPr lang="en-US" sz="2400" dirty="0">
                <a:solidFill>
                  <a:srgbClr val="FF4F00"/>
                </a:solidFill>
                <a:latin typeface="Karla" panose="020B0004030503030003" pitchFamily="34" charset="0"/>
                <a:ea typeface="Roboto Medium" panose="02000000000000000000" pitchFamily="2" charset="0"/>
                <a:cs typeface="Roboto" panose="02000000000000000000" pitchFamily="2" charset="0"/>
                <a:sym typeface="Roboto Light"/>
              </a:rPr>
              <a:t>Homes and Community Renewal</a:t>
            </a:r>
          </a:p>
          <a:p>
            <a:r>
              <a:rPr lang="en-US" sz="2400" b="1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Adrian Halvorsen</a:t>
            </a:r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  <a:sym typeface="Roboto Light"/>
            </a:endParaRPr>
          </a:p>
          <a:p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Project Manager</a:t>
            </a:r>
          </a:p>
          <a:p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  <a:sym typeface="Roboto Light"/>
            </a:endParaRPr>
          </a:p>
          <a:p>
            <a:r>
              <a:rPr lang="en-US" sz="2400" dirty="0">
                <a:solidFill>
                  <a:srgbClr val="FF4F00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 Light"/>
              </a:rPr>
              <a:t>NYSERDA</a:t>
            </a:r>
          </a:p>
          <a:p>
            <a:r>
              <a:rPr lang="en-US" sz="2400" dirty="0">
                <a:solidFill>
                  <a:srgbClr val="684328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New York State Energy Research and Development Authority</a:t>
            </a:r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  <a:sym typeface="Roboto Light"/>
            </a:endParaRPr>
          </a:p>
          <a:p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  <a:sym typeface="Roboto Light"/>
            </a:endParaRPr>
          </a:p>
          <a:p>
            <a:endParaRPr lang="en-US" sz="2400" dirty="0">
              <a:solidFill>
                <a:srgbClr val="684328"/>
              </a:solidFill>
              <a:latin typeface="Karla" panose="020B0004030503030003" pitchFamily="34" charset="0"/>
              <a:ea typeface="Roboto" panose="02000000000000000000" pitchFamily="2" charset="0"/>
              <a:cs typeface="Roboto" panose="02000000000000000000" pitchFamily="2" charset="0"/>
              <a:sym typeface="Roboto Ligh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C5CE7D-F9F4-BAF5-E83E-ACB88279EC9D}"/>
              </a:ext>
            </a:extLst>
          </p:cNvPr>
          <p:cNvCxnSpPr>
            <a:cxnSpLocks/>
          </p:cNvCxnSpPr>
          <p:nvPr/>
        </p:nvCxnSpPr>
        <p:spPr>
          <a:xfrm>
            <a:off x="7151416" y="2407920"/>
            <a:ext cx="0" cy="3329940"/>
          </a:xfrm>
          <a:prstGeom prst="line">
            <a:avLst/>
          </a:prstGeom>
          <a:ln w="9525">
            <a:solidFill>
              <a:srgbClr val="684328"/>
            </a:solidFill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44AAB7-8C38-C576-2E38-37763B847EB3}"/>
              </a:ext>
            </a:extLst>
          </p:cNvPr>
          <p:cNvSpPr txBox="1"/>
          <p:nvPr/>
        </p:nvSpPr>
        <p:spPr>
          <a:xfrm>
            <a:off x="8108508" y="1547419"/>
            <a:ext cx="5810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algn="l"/>
            <a:r>
              <a:rPr lang="en-US" sz="2400" b="1" dirty="0">
                <a:solidFill>
                  <a:schemeClr val="tx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Roles &amp; Responsibilities</a:t>
            </a:r>
          </a:p>
          <a:p>
            <a:pPr marL="171450" algn="l"/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514350" indent="-342900" algn="l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Lead and guide the entire DRI planning process and oversee project implementation thereafter</a:t>
            </a:r>
          </a:p>
          <a:p>
            <a:pPr marL="514350" indent="-342900" algn="l"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514350" indent="-342900" algn="l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Manage and assist the consultant team </a:t>
            </a:r>
          </a:p>
          <a:p>
            <a:pPr marL="514350" indent="-342900" algn="l"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514350" indent="-342900" algn="l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Participate in preparation and review of DRI / NYF documents </a:t>
            </a:r>
          </a:p>
          <a:p>
            <a:pPr marL="514350" indent="-342900" algn="l"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" panose="020B0004030503030003" pitchFamily="34" charset="0"/>
              <a:ea typeface="Roboto" panose="02000000000000000000" pitchFamily="2" charset="0"/>
            </a:endParaRPr>
          </a:p>
          <a:p>
            <a:pPr marL="514350" indent="-342900" algn="l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Engage other State agencies, when needed</a:t>
            </a:r>
          </a:p>
          <a:p>
            <a:endParaRPr lang="en-US" sz="2400" dirty="0">
              <a:latin typeface="Karla" panose="020B0004030503030003" pitchFamily="34" charset="0"/>
            </a:endParaRPr>
          </a:p>
        </p:txBody>
      </p:sp>
      <p:sp>
        <p:nvSpPr>
          <p:cNvPr id="9" name="Google Shape;58;p2">
            <a:extLst>
              <a:ext uri="{FF2B5EF4-FFF2-40B4-BE49-F238E27FC236}">
                <a16:creationId xmlns:a16="http://schemas.microsoft.com/office/drawing/2014/main" id="{3D277CC0-E9A7-0CAB-C964-1FB81C09F476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 Regular"/>
                <a:ea typeface="Roboto Medium" panose="02000000000000000000" pitchFamily="2" charset="0"/>
                <a:cs typeface="Roboto"/>
                <a:sym typeface="Roboto"/>
              </a:rPr>
              <a:t>State Team</a:t>
            </a:r>
            <a:endParaRPr sz="4000" dirty="0">
              <a:solidFill>
                <a:srgbClr val="684328"/>
              </a:solidFill>
              <a:latin typeface="Karla Regular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317AB42A-6E2D-A748-A399-C3B8BAA9A9C9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98B0E819-B2A8-61D1-7D43-BD18C490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2">
            <a:extLst>
              <a:ext uri="{FF2B5EF4-FFF2-40B4-BE49-F238E27FC236}">
                <a16:creationId xmlns:a16="http://schemas.microsoft.com/office/drawing/2014/main" id="{84EE90A4-ED80-5ACE-A2DA-57063C8E5097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Draft DRI Goals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E6F2DDCA-10DD-5461-E380-A04E65C7C325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3D562-6A11-8720-8E2D-E11C25A8066B}"/>
              </a:ext>
            </a:extLst>
          </p:cNvPr>
          <p:cNvSpPr txBox="1"/>
          <p:nvPr/>
        </p:nvSpPr>
        <p:spPr>
          <a:xfrm>
            <a:off x="1722884" y="1371013"/>
            <a:ext cx="101313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4F00"/>
                </a:solidFill>
                <a:latin typeface="Karla" panose="020B0004030503030003" pitchFamily="34" charset="0"/>
              </a:rPr>
              <a:t>Pedestrian Environment</a:t>
            </a:r>
          </a:p>
          <a:p>
            <a:endParaRPr lang="en-US" sz="2800" dirty="0">
              <a:solidFill>
                <a:srgbClr val="FF4F00"/>
              </a:solidFill>
              <a:latin typeface="Karla" panose="020B0004030503030003" pitchFamily="34" charset="0"/>
              <a:ea typeface="Roboto Slab Medium" pitchFamily="2" charset="0"/>
            </a:endParaRPr>
          </a:p>
          <a:p>
            <a:endParaRPr lang="en-US" sz="2800" dirty="0">
              <a:solidFill>
                <a:srgbClr val="FF4F00"/>
              </a:solidFill>
              <a:latin typeface="Karla" panose="020B0004030503030003" pitchFamily="34" charset="0"/>
              <a:ea typeface="Roboto Slab Medium" pitchFamily="2" charset="0"/>
            </a:endParaRPr>
          </a:p>
          <a:p>
            <a:pPr lvl="0"/>
            <a:r>
              <a:rPr lang="en-US" sz="2800" dirty="0">
                <a:solidFill>
                  <a:srgbClr val="FF4F00"/>
                </a:solidFill>
                <a:latin typeface="Karla" panose="020B0004030503030003" pitchFamily="34" charset="0"/>
              </a:rPr>
              <a:t>Arts and Culture</a:t>
            </a:r>
          </a:p>
          <a:p>
            <a:endParaRPr lang="en-IN" sz="2800" dirty="0">
              <a:solidFill>
                <a:srgbClr val="FF4F00"/>
              </a:solidFill>
              <a:latin typeface="Karla" panose="020B0004030503030003" pitchFamily="34" charset="0"/>
              <a:ea typeface="Roboto Slab Medium" pitchFamily="2" charset="0"/>
            </a:endParaRPr>
          </a:p>
          <a:p>
            <a:endParaRPr lang="en-IN" sz="2800" dirty="0">
              <a:solidFill>
                <a:srgbClr val="FF4F00"/>
              </a:solidFill>
              <a:latin typeface="Karla" panose="020B0004030503030003" pitchFamily="34" charset="0"/>
              <a:ea typeface="Roboto Slab Medium" pitchFamily="2" charset="0"/>
            </a:endParaRPr>
          </a:p>
          <a:p>
            <a:pPr lvl="0"/>
            <a:r>
              <a:rPr lang="en-US" sz="2800" dirty="0">
                <a:solidFill>
                  <a:srgbClr val="FF4F00"/>
                </a:solidFill>
                <a:latin typeface="Karla" panose="020B0004030503030003" pitchFamily="34" charset="0"/>
              </a:rPr>
              <a:t>Community Amenities</a:t>
            </a:r>
          </a:p>
          <a:p>
            <a:endParaRPr lang="en-US" sz="2800" dirty="0">
              <a:solidFill>
                <a:srgbClr val="FF4F00"/>
              </a:solidFill>
              <a:latin typeface="Karla" panose="020B0004030503030003" pitchFamily="34" charset="0"/>
              <a:ea typeface="Roboto" charset="0"/>
              <a:cs typeface="Roboto" charset="0"/>
            </a:endParaRPr>
          </a:p>
          <a:p>
            <a:endParaRPr lang="en-US" sz="2800" dirty="0">
              <a:solidFill>
                <a:srgbClr val="FF4F00"/>
              </a:solidFill>
              <a:latin typeface="Karla" panose="020B0004030503030003" pitchFamily="34" charset="0"/>
              <a:ea typeface="Roboto" charset="0"/>
              <a:cs typeface="Roboto" charset="0"/>
            </a:endParaRPr>
          </a:p>
          <a:p>
            <a:pPr lvl="0"/>
            <a:r>
              <a:rPr lang="en-US" sz="2800" dirty="0">
                <a:solidFill>
                  <a:srgbClr val="FF4F00"/>
                </a:solidFill>
                <a:latin typeface="Karla" panose="020B0004030503030003" pitchFamily="34" charset="0"/>
              </a:rPr>
              <a:t>Local Economy</a:t>
            </a:r>
          </a:p>
          <a:p>
            <a:endParaRPr lang="en-US" sz="2800" dirty="0">
              <a:solidFill>
                <a:srgbClr val="FF4F00"/>
              </a:solidFill>
              <a:latin typeface="Karla" panose="020B0004030503030003" pitchFamily="34" charset="0"/>
              <a:ea typeface="Roboto" charset="0"/>
              <a:cs typeface="Roboto" charset="0"/>
            </a:endParaRPr>
          </a:p>
          <a:p>
            <a:endParaRPr lang="en-US" sz="2800" dirty="0">
              <a:solidFill>
                <a:srgbClr val="FF4F00"/>
              </a:solidFill>
              <a:latin typeface="Karla" panose="020B0004030503030003" pitchFamily="34" charset="0"/>
              <a:ea typeface="Roboto" charset="0"/>
              <a:cs typeface="Roboto" charset="0"/>
            </a:endParaRPr>
          </a:p>
          <a:p>
            <a:pPr lvl="0"/>
            <a:r>
              <a:rPr lang="en-US" sz="2800" dirty="0">
                <a:solidFill>
                  <a:srgbClr val="FF4F00"/>
                </a:solidFill>
                <a:latin typeface="Karla" panose="020B0004030503030003" pitchFamily="34" charset="0"/>
              </a:rPr>
              <a:t>Hutch Metro Center Connectivity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5CC082-EED7-BCBB-2F7F-A109DD617BE1}"/>
              </a:ext>
            </a:extLst>
          </p:cNvPr>
          <p:cNvGrpSpPr/>
          <p:nvPr/>
        </p:nvGrpSpPr>
        <p:grpSpPr>
          <a:xfrm>
            <a:off x="556261" y="1164721"/>
            <a:ext cx="630697" cy="755482"/>
            <a:chOff x="683857" y="314960"/>
            <a:chExt cx="1300681" cy="15580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E8F173A-BABA-8107-275B-4140C286C944}"/>
                </a:ext>
              </a:extLst>
            </p:cNvPr>
            <p:cNvSpPr/>
            <p:nvPr/>
          </p:nvSpPr>
          <p:spPr>
            <a:xfrm>
              <a:off x="683857" y="572306"/>
              <a:ext cx="1300681" cy="1300681"/>
            </a:xfrm>
            <a:prstGeom prst="ellipse">
              <a:avLst/>
            </a:prstGeom>
            <a:solidFill>
              <a:srgbClr val="FF4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1988A0-8230-D611-9618-8A7DFEB8A3D4}"/>
                </a:ext>
              </a:extLst>
            </p:cNvPr>
            <p:cNvSpPr txBox="1"/>
            <p:nvPr/>
          </p:nvSpPr>
          <p:spPr>
            <a:xfrm>
              <a:off x="920161" y="314960"/>
              <a:ext cx="1012802" cy="1441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Karla" panose="020B0004030503030003" pitchFamily="34" charset="0"/>
                  <a:ea typeface="Roboto Slab Light" pitchFamily="2" charset="0"/>
                  <a:cs typeface="Roboto Light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6202B3-6410-CFAF-54FD-A5C0038627D4}"/>
              </a:ext>
            </a:extLst>
          </p:cNvPr>
          <p:cNvGrpSpPr/>
          <p:nvPr/>
        </p:nvGrpSpPr>
        <p:grpSpPr>
          <a:xfrm>
            <a:off x="556261" y="2375375"/>
            <a:ext cx="630697" cy="830997"/>
            <a:chOff x="683857" y="315477"/>
            <a:chExt cx="1300681" cy="17137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405C2F-4ACB-EE50-306A-7895518D250F}"/>
                </a:ext>
              </a:extLst>
            </p:cNvPr>
            <p:cNvSpPr/>
            <p:nvPr/>
          </p:nvSpPr>
          <p:spPr>
            <a:xfrm>
              <a:off x="683857" y="572306"/>
              <a:ext cx="1300681" cy="1300681"/>
            </a:xfrm>
            <a:prstGeom prst="ellipse">
              <a:avLst/>
            </a:prstGeom>
            <a:solidFill>
              <a:srgbClr val="FF4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F3BA1F-B58B-8F3A-A5CF-984E7D7F13D0}"/>
                </a:ext>
              </a:extLst>
            </p:cNvPr>
            <p:cNvSpPr txBox="1"/>
            <p:nvPr/>
          </p:nvSpPr>
          <p:spPr>
            <a:xfrm>
              <a:off x="777508" y="315477"/>
              <a:ext cx="1012802" cy="171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Karla" panose="020B0004030503030003" pitchFamily="34" charset="0"/>
                  <a:ea typeface="Roboto Slab Light" pitchFamily="2" charset="0"/>
                  <a:cs typeface="Roboto Light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CD540B-6425-CF8D-87E5-BE6581A08B93}"/>
              </a:ext>
            </a:extLst>
          </p:cNvPr>
          <p:cNvGrpSpPr/>
          <p:nvPr/>
        </p:nvGrpSpPr>
        <p:grpSpPr>
          <a:xfrm>
            <a:off x="556261" y="3661544"/>
            <a:ext cx="630697" cy="830997"/>
            <a:chOff x="683857" y="315477"/>
            <a:chExt cx="1300681" cy="171376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F99318F-E51A-3545-11D2-EAF0971C9442}"/>
                </a:ext>
              </a:extLst>
            </p:cNvPr>
            <p:cNvSpPr/>
            <p:nvPr/>
          </p:nvSpPr>
          <p:spPr>
            <a:xfrm>
              <a:off x="683857" y="572306"/>
              <a:ext cx="1300681" cy="1300681"/>
            </a:xfrm>
            <a:prstGeom prst="ellipse">
              <a:avLst/>
            </a:prstGeom>
            <a:solidFill>
              <a:srgbClr val="FF4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50476-2AC9-F534-AEE7-6D7BF48F12E0}"/>
                </a:ext>
              </a:extLst>
            </p:cNvPr>
            <p:cNvSpPr txBox="1"/>
            <p:nvPr/>
          </p:nvSpPr>
          <p:spPr>
            <a:xfrm>
              <a:off x="777508" y="315477"/>
              <a:ext cx="1012802" cy="171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Karla" panose="020B0004030503030003" pitchFamily="34" charset="0"/>
                  <a:ea typeface="Roboto Slab Light" pitchFamily="2" charset="0"/>
                  <a:cs typeface="Roboto Light"/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AE548D-9B12-AF34-3224-0B042F8596DB}"/>
              </a:ext>
            </a:extLst>
          </p:cNvPr>
          <p:cNvGrpSpPr/>
          <p:nvPr/>
        </p:nvGrpSpPr>
        <p:grpSpPr>
          <a:xfrm>
            <a:off x="556261" y="4947713"/>
            <a:ext cx="630697" cy="830997"/>
            <a:chOff x="683857" y="315477"/>
            <a:chExt cx="1300681" cy="171376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BB9D2A2-D18C-0183-68BE-543281303488}"/>
                </a:ext>
              </a:extLst>
            </p:cNvPr>
            <p:cNvSpPr/>
            <p:nvPr/>
          </p:nvSpPr>
          <p:spPr>
            <a:xfrm>
              <a:off x="683857" y="572306"/>
              <a:ext cx="1300681" cy="1300681"/>
            </a:xfrm>
            <a:prstGeom prst="ellipse">
              <a:avLst/>
            </a:prstGeom>
            <a:solidFill>
              <a:srgbClr val="FF4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6E8DBF-CC42-CAEA-A7DD-4852AE4D44AE}"/>
                </a:ext>
              </a:extLst>
            </p:cNvPr>
            <p:cNvSpPr txBox="1"/>
            <p:nvPr/>
          </p:nvSpPr>
          <p:spPr>
            <a:xfrm>
              <a:off x="752364" y="315477"/>
              <a:ext cx="1012802" cy="171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Karla" panose="020B0004030503030003" pitchFamily="34" charset="0"/>
                  <a:ea typeface="Roboto Slab Light" pitchFamily="2" charset="0"/>
                  <a:cs typeface="Roboto Light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BA3E19-A94E-EA60-6F86-8C7DC31E1C03}"/>
              </a:ext>
            </a:extLst>
          </p:cNvPr>
          <p:cNvGrpSpPr/>
          <p:nvPr/>
        </p:nvGrpSpPr>
        <p:grpSpPr>
          <a:xfrm>
            <a:off x="556261" y="6233882"/>
            <a:ext cx="630697" cy="830997"/>
            <a:chOff x="683857" y="315477"/>
            <a:chExt cx="1300681" cy="171376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6F4C8C-2F45-2CB0-98C0-8619021A1505}"/>
                </a:ext>
              </a:extLst>
            </p:cNvPr>
            <p:cNvSpPr/>
            <p:nvPr/>
          </p:nvSpPr>
          <p:spPr>
            <a:xfrm>
              <a:off x="683857" y="572306"/>
              <a:ext cx="1300681" cy="1300681"/>
            </a:xfrm>
            <a:prstGeom prst="ellipse">
              <a:avLst/>
            </a:prstGeom>
            <a:solidFill>
              <a:srgbClr val="FF4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094299-8C57-469F-7D1E-B789FF3ED961}"/>
                </a:ext>
              </a:extLst>
            </p:cNvPr>
            <p:cNvSpPr txBox="1"/>
            <p:nvPr/>
          </p:nvSpPr>
          <p:spPr>
            <a:xfrm>
              <a:off x="777508" y="315477"/>
              <a:ext cx="1012802" cy="1713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Karla" panose="020B0004030503030003" pitchFamily="34" charset="0"/>
                  <a:ea typeface="Roboto Slab Light" pitchFamily="2" charset="0"/>
                  <a:cs typeface="Roboto Ligh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22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C04EF407-4A11-7178-28F8-B7C0AAEB2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2">
            <a:extLst>
              <a:ext uri="{FF2B5EF4-FFF2-40B4-BE49-F238E27FC236}">
                <a16:creationId xmlns:a16="http://schemas.microsoft.com/office/drawing/2014/main" id="{33D0E637-AB9F-0D1B-C4A2-8405164AF180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Workshop Boards and Activities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A4784A9C-B83F-438F-560E-DA40A0CAC182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A0554-A9B7-D573-EBF3-778C53193E1C}"/>
              </a:ext>
            </a:extLst>
          </p:cNvPr>
          <p:cNvSpPr/>
          <p:nvPr/>
        </p:nvSpPr>
        <p:spPr>
          <a:xfrm>
            <a:off x="691376" y="1622239"/>
            <a:ext cx="76303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1.</a:t>
            </a:r>
            <a:r>
              <a:rPr lang="en-US" sz="3600" dirty="0">
                <a:solidFill>
                  <a:srgbClr val="0071F1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Review the DRI process</a:t>
            </a:r>
          </a:p>
          <a:p>
            <a:pPr lvl="0"/>
            <a:endParaRPr lang="en-US" sz="3600" dirty="0">
              <a:solidFill>
                <a:schemeClr val="tx1"/>
              </a:solidFill>
              <a:latin typeface="Karla" panose="020B0004030503030003" pitchFamily="34" charset="0"/>
              <a:ea typeface="Roboto" charset="0"/>
              <a:cs typeface="Roboto" charset="0"/>
              <a:sym typeface="Roboto"/>
            </a:endParaRPr>
          </a:p>
          <a:p>
            <a:pPr lvl="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" charset="0"/>
                <a:sym typeface="Roboto"/>
              </a:rPr>
              <a:t>2. </a:t>
            </a:r>
            <a:r>
              <a:rPr lang="en-US" sz="3600" dirty="0">
                <a:solidFill>
                  <a:schemeClr val="tx1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Envision GMP</a:t>
            </a:r>
          </a:p>
          <a:p>
            <a:pPr lvl="0"/>
            <a:endParaRPr lang="en-US" sz="3600" dirty="0">
              <a:solidFill>
                <a:schemeClr val="tx1"/>
              </a:solidFill>
              <a:latin typeface="Karla" panose="020B0004030503030003" pitchFamily="34" charset="0"/>
              <a:ea typeface="Roboto" charset="0"/>
              <a:cs typeface="Roboto" charset="0"/>
              <a:sym typeface="Roboto"/>
            </a:endParaRPr>
          </a:p>
          <a:p>
            <a:pPr lvl="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" charset="0"/>
                <a:sym typeface="Roboto"/>
              </a:rPr>
              <a:t>3. </a:t>
            </a:r>
            <a:r>
              <a:rPr lang="en-US" sz="3600" dirty="0">
                <a:solidFill>
                  <a:schemeClr val="tx1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Build Shared Knowledge</a:t>
            </a:r>
          </a:p>
          <a:p>
            <a:pPr lvl="0"/>
            <a:endParaRPr lang="en-US" sz="3600" dirty="0">
              <a:solidFill>
                <a:schemeClr val="tx1"/>
              </a:solidFill>
              <a:latin typeface="Karla" panose="020B0004030503030003" pitchFamily="34" charset="0"/>
              <a:ea typeface="Roboto" charset="0"/>
              <a:cs typeface="Roboto" charset="0"/>
              <a:sym typeface="Roboto"/>
            </a:endParaRPr>
          </a:p>
          <a:p>
            <a:pPr lvl="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" charset="0"/>
                <a:sym typeface="Roboto"/>
              </a:rPr>
              <a:t>4. </a:t>
            </a:r>
            <a:r>
              <a:rPr lang="en-US" sz="3600" dirty="0">
                <a:solidFill>
                  <a:schemeClr val="tx1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Map Priority Locations</a:t>
            </a:r>
          </a:p>
          <a:p>
            <a:pPr lvl="0"/>
            <a:endParaRPr lang="en-US" sz="3600" dirty="0">
              <a:solidFill>
                <a:schemeClr val="tx1"/>
              </a:solidFill>
              <a:latin typeface="Karla" panose="020B0004030503030003" pitchFamily="34" charset="0"/>
              <a:ea typeface="Roboto" charset="0"/>
              <a:cs typeface="Roboto" charset="0"/>
              <a:sym typeface="Roboto"/>
            </a:endParaRPr>
          </a:p>
          <a:p>
            <a:pPr lvl="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" charset="0"/>
                <a:sym typeface="Roboto"/>
              </a:rPr>
              <a:t>5. </a:t>
            </a:r>
            <a:r>
              <a:rPr lang="en-US" sz="3600" dirty="0">
                <a:solidFill>
                  <a:schemeClr val="tx1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Learn About Next Steps</a:t>
            </a:r>
          </a:p>
        </p:txBody>
      </p:sp>
    </p:spTree>
    <p:extLst>
      <p:ext uri="{BB962C8B-B14F-4D97-AF65-F5344CB8AC3E}">
        <p14:creationId xmlns:p14="http://schemas.microsoft.com/office/powerpoint/2010/main" val="2853387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5AF5C97-3C9A-AC9C-5C6A-27798D23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786308-1ACB-63DC-DDC4-10B7229B6C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439" y="1233568"/>
            <a:ext cx="6931384" cy="51985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CE402-D82E-BAB0-1A1F-59F2B1304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34" y="2244745"/>
            <a:ext cx="6922328" cy="519174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Google Shape;58;p2">
            <a:extLst>
              <a:ext uri="{FF2B5EF4-FFF2-40B4-BE49-F238E27FC236}">
                <a16:creationId xmlns:a16="http://schemas.microsoft.com/office/drawing/2014/main" id="{2BC55306-8F58-7A3E-BEAB-620E8A715057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Overview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26B95D18-FC6D-AA26-E547-7226FA283ABB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A2662-3980-B34D-4BC8-5721047020D5}"/>
              </a:ext>
            </a:extLst>
          </p:cNvPr>
          <p:cNvSpPr/>
          <p:nvPr/>
        </p:nvSpPr>
        <p:spPr>
          <a:xfrm>
            <a:off x="384628" y="1393929"/>
            <a:ext cx="433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4F00"/>
                </a:solidFill>
                <a:latin typeface="Roboto" charset="0"/>
                <a:ea typeface="Roboto" charset="0"/>
                <a:cs typeface="Roboto" charset="0"/>
                <a:sym typeface="Roboto"/>
              </a:rPr>
              <a:t>Review the DRI Process and Open Call for Projects</a:t>
            </a:r>
            <a:endParaRPr lang="en-US" sz="2400" dirty="0">
              <a:solidFill>
                <a:srgbClr val="FF4F00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4654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FD4C7212-64D4-F802-1C0E-AEAA15212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BDE0E9-8380-6FDB-925D-DC8095533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2801">
            <a:off x="6962141" y="1730064"/>
            <a:ext cx="6972097" cy="52290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Google Shape;58;p2">
            <a:extLst>
              <a:ext uri="{FF2B5EF4-FFF2-40B4-BE49-F238E27FC236}">
                <a16:creationId xmlns:a16="http://schemas.microsoft.com/office/drawing/2014/main" id="{F0F7BC85-1B2F-43E2-A84D-77518FD28200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Visioning Activity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DDA4C11B-709F-B619-BF47-5655CCAD719B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97D02-0D82-3998-F4CC-57254F9D7B44}"/>
              </a:ext>
            </a:extLst>
          </p:cNvPr>
          <p:cNvSpPr/>
          <p:nvPr/>
        </p:nvSpPr>
        <p:spPr>
          <a:xfrm>
            <a:off x="384628" y="1393929"/>
            <a:ext cx="4343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4F00"/>
                </a:solidFill>
                <a:latin typeface="Roboto" charset="0"/>
                <a:ea typeface="Roboto" charset="0"/>
                <a:cs typeface="Roboto" charset="0"/>
                <a:sym typeface="Roboto"/>
              </a:rPr>
              <a:t>What will the community look like in 5-7 years?</a:t>
            </a:r>
          </a:p>
          <a:p>
            <a:pPr lvl="0"/>
            <a:endParaRPr lang="en-US" sz="2400" dirty="0">
              <a:solidFill>
                <a:srgbClr val="FF4F00"/>
              </a:solidFill>
              <a:latin typeface="Roboto" charset="0"/>
              <a:ea typeface="Roboto" charset="0"/>
              <a:cs typeface="Roboto" charset="0"/>
              <a:sym typeface="Roboto"/>
            </a:endParaRPr>
          </a:p>
          <a:p>
            <a:pPr lvl="0"/>
            <a:r>
              <a:rPr lang="en-US" sz="2400" dirty="0">
                <a:solidFill>
                  <a:srgbClr val="FF4F00"/>
                </a:solidFill>
                <a:latin typeface="Roboto" charset="0"/>
                <a:ea typeface="Roboto" charset="0"/>
                <a:cs typeface="Roboto" charset="0"/>
                <a:sym typeface="Roboto"/>
              </a:rPr>
              <a:t>How will the community attain its vision?</a:t>
            </a:r>
          </a:p>
          <a:p>
            <a:pPr lvl="0"/>
            <a:endParaRPr lang="en-US" sz="2400" dirty="0">
              <a:solidFill>
                <a:srgbClr val="FF4F00"/>
              </a:solidFill>
              <a:latin typeface="Roboto" charset="0"/>
              <a:ea typeface="Roboto" charset="0"/>
              <a:cs typeface="Roboto" charset="0"/>
              <a:sym typeface="Roboto"/>
            </a:endParaRPr>
          </a:p>
          <a:p>
            <a:pPr lvl="0"/>
            <a:r>
              <a:rPr lang="en-US" sz="2400" dirty="0">
                <a:solidFill>
                  <a:srgbClr val="FF4F00"/>
                </a:solidFill>
                <a:latin typeface="Roboto" charset="0"/>
                <a:ea typeface="Roboto" charset="0"/>
                <a:cs typeface="Roboto" charset="0"/>
                <a:sym typeface="Roboto"/>
              </a:rPr>
              <a:t>What steps must be taken to achieve a specific goal?</a:t>
            </a:r>
            <a:endParaRPr lang="en-US" sz="2400" dirty="0">
              <a:solidFill>
                <a:srgbClr val="FF4F0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C5162F-F8D5-A1E5-B2C8-D438303B04DE}"/>
              </a:ext>
            </a:extLst>
          </p:cNvPr>
          <p:cNvGrpSpPr/>
          <p:nvPr/>
        </p:nvGrpSpPr>
        <p:grpSpPr>
          <a:xfrm>
            <a:off x="11677255" y="5719580"/>
            <a:ext cx="1207320" cy="844703"/>
            <a:chOff x="5625966" y="2948984"/>
            <a:chExt cx="1870317" cy="1308569"/>
          </a:xfrm>
        </p:grpSpPr>
        <p:pic>
          <p:nvPicPr>
            <p:cNvPr id="13" name="Picture 12" descr="A picture containing writing implement, stationary, purple, pink&#10;&#10;Description automatically generated">
              <a:extLst>
                <a:ext uri="{FF2B5EF4-FFF2-40B4-BE49-F238E27FC236}">
                  <a16:creationId xmlns:a16="http://schemas.microsoft.com/office/drawing/2014/main" id="{4F547CF0-597A-3992-0CC3-8D9EACC73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39613">
              <a:off x="5912948" y="2948984"/>
              <a:ext cx="1308569" cy="1308569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AAE4C9E2-01EC-51C6-ACAA-ECB1633E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142616">
              <a:off x="5799967" y="3302505"/>
              <a:ext cx="1696316" cy="424079"/>
            </a:xfrm>
            <a:prstGeom prst="rect">
              <a:avLst/>
            </a:prstGeom>
          </p:spPr>
        </p:pic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D2DE067-F663-9807-CCB3-AAC2B462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5966" y="3015923"/>
              <a:ext cx="934234" cy="116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538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AD0BC-AC4F-EE5B-2527-DF4435830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690" y="1393929"/>
            <a:ext cx="9013897" cy="60092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AC4AA1-6D6E-963B-C25C-C65F14E733AE}"/>
              </a:ext>
            </a:extLst>
          </p:cNvPr>
          <p:cNvSpPr/>
          <p:nvPr/>
        </p:nvSpPr>
        <p:spPr>
          <a:xfrm rot="16200000">
            <a:off x="6341009" y="-108393"/>
            <a:ext cx="6009259" cy="90138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A2DC76-5DB5-1EEB-221B-0C30D52BF15E}"/>
              </a:ext>
            </a:extLst>
          </p:cNvPr>
          <p:cNvSpPr/>
          <p:nvPr/>
        </p:nvSpPr>
        <p:spPr>
          <a:xfrm>
            <a:off x="384372" y="1393929"/>
            <a:ext cx="4070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4F00"/>
                </a:solidFill>
                <a:latin typeface="Karla" panose="020B0004030503030003" pitchFamily="34" charset="0"/>
                <a:ea typeface="Roboto" charset="0"/>
                <a:cs typeface="Roboto" charset="0"/>
                <a:sym typeface="Roboto"/>
              </a:rPr>
              <a:t>Identify types and locations of capital improvements that align with your priorities and could transform / revitalize the Greater Morris Park. </a:t>
            </a:r>
            <a:endParaRPr lang="en-US" sz="2400" dirty="0">
              <a:solidFill>
                <a:srgbClr val="FF4F00"/>
              </a:solidFill>
              <a:latin typeface="Karla" panose="020B0004030503030003" pitchFamily="34" charset="0"/>
              <a:ea typeface="Roboto" charset="0"/>
              <a:cs typeface="Roboto" charset="0"/>
            </a:endParaRPr>
          </a:p>
        </p:txBody>
      </p:sp>
      <p:pic>
        <p:nvPicPr>
          <p:cNvPr id="16" name="Picture 15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E61DD62E-1B9D-F625-336F-2B0850A1CE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521885">
            <a:off x="9053285" y="2073646"/>
            <a:ext cx="708695" cy="783165"/>
          </a:xfrm>
          <a:prstGeom prst="rect">
            <a:avLst/>
          </a:prstGeom>
        </p:spPr>
      </p:pic>
      <p:pic>
        <p:nvPicPr>
          <p:cNvPr id="17" name="Picture 16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EB49482B-DA7B-4D0F-1319-40CA42E219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28889">
            <a:off x="7725498" y="4029841"/>
            <a:ext cx="667305" cy="737426"/>
          </a:xfrm>
          <a:prstGeom prst="rect">
            <a:avLst/>
          </a:prstGeom>
        </p:spPr>
      </p:pic>
      <p:pic>
        <p:nvPicPr>
          <p:cNvPr id="18" name="Picture 17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EFB64711-0C75-4DB0-8BC4-E49588E446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1784" y="2060104"/>
            <a:ext cx="667266" cy="730880"/>
          </a:xfrm>
          <a:prstGeom prst="rect">
            <a:avLst/>
          </a:prstGeom>
        </p:spPr>
      </p:pic>
      <p:pic>
        <p:nvPicPr>
          <p:cNvPr id="23" name="Picture 22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8911DD3A-8E15-F277-1A40-5F9D7A29FE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40541">
            <a:off x="9345334" y="4877210"/>
            <a:ext cx="623803" cy="650496"/>
          </a:xfrm>
          <a:prstGeom prst="rect">
            <a:avLst/>
          </a:prstGeom>
        </p:spPr>
      </p:pic>
      <p:pic>
        <p:nvPicPr>
          <p:cNvPr id="5" name="Picture 4" descr="A person writing on a blackboard&#10;&#10;Description automatically generated with medium confidence">
            <a:extLst>
              <a:ext uri="{FF2B5EF4-FFF2-40B4-BE49-F238E27FC236}">
                <a16:creationId xmlns:a16="http://schemas.microsoft.com/office/drawing/2014/main" id="{E2D7B2D7-9C45-AA4F-E18F-3776EF149A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3" b="13075"/>
          <a:stretch/>
        </p:blipFill>
        <p:spPr>
          <a:xfrm>
            <a:off x="8668972" y="-1578524"/>
            <a:ext cx="3873500" cy="4126337"/>
          </a:xfrm>
          <a:prstGeom prst="rect">
            <a:avLst/>
          </a:prstGeom>
        </p:spPr>
      </p:pic>
      <p:pic>
        <p:nvPicPr>
          <p:cNvPr id="24" name="Picture 23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376CA498-A86C-004E-0B47-610F17B167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038678" y="6129078"/>
            <a:ext cx="623803" cy="650496"/>
          </a:xfrm>
          <a:prstGeom prst="rect">
            <a:avLst/>
          </a:prstGeom>
        </p:spPr>
      </p:pic>
      <p:pic>
        <p:nvPicPr>
          <p:cNvPr id="25" name="Picture 24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E80ECFF5-09C9-082D-C1AD-E8C5E2ACBD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370826">
            <a:off x="10464958" y="2827097"/>
            <a:ext cx="667266" cy="730880"/>
          </a:xfrm>
          <a:prstGeom prst="rect">
            <a:avLst/>
          </a:prstGeom>
        </p:spPr>
      </p:pic>
      <p:pic>
        <p:nvPicPr>
          <p:cNvPr id="21" name="Picture 20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E8129651-30C3-4C3D-F3CB-2FA315A230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564678">
            <a:off x="12171146" y="4610059"/>
            <a:ext cx="667266" cy="730880"/>
          </a:xfrm>
          <a:prstGeom prst="rect">
            <a:avLst/>
          </a:prstGeom>
        </p:spPr>
      </p:pic>
      <p:sp>
        <p:nvSpPr>
          <p:cNvPr id="10" name="Line">
            <a:extLst>
              <a:ext uri="{FF2B5EF4-FFF2-40B4-BE49-F238E27FC236}">
                <a16:creationId xmlns:a16="http://schemas.microsoft.com/office/drawing/2014/main" id="{E71E0FE0-21DE-1234-96E0-FA36D2B1EF31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1" name="Google Shape;58;p2">
            <a:extLst>
              <a:ext uri="{FF2B5EF4-FFF2-40B4-BE49-F238E27FC236}">
                <a16:creationId xmlns:a16="http://schemas.microsoft.com/office/drawing/2014/main" id="{83E0DCEC-28A7-0840-24F1-812CAB447C8F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Mapping Activity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pic>
        <p:nvPicPr>
          <p:cNvPr id="6" name="Picture 5" descr="A close-up of a person's hands&#10;&#10;Description automatically generated with low confidence">
            <a:extLst>
              <a:ext uri="{FF2B5EF4-FFF2-40B4-BE49-F238E27FC236}">
                <a16:creationId xmlns:a16="http://schemas.microsoft.com/office/drawing/2014/main" id="{75E73BDF-D425-BDA6-72BA-6D2A326C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46613" y="6211156"/>
            <a:ext cx="2918907" cy="20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767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0838F-9FD2-BF48-E195-64951DD0F1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8969">
            <a:off x="6520119" y="1642029"/>
            <a:ext cx="7457072" cy="55928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A2DC76-5DB5-1EEB-221B-0C30D52BF15E}"/>
              </a:ext>
            </a:extLst>
          </p:cNvPr>
          <p:cNvSpPr/>
          <p:nvPr/>
        </p:nvSpPr>
        <p:spPr>
          <a:xfrm>
            <a:off x="384629" y="1393929"/>
            <a:ext cx="5089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4F00"/>
                </a:solidFill>
                <a:latin typeface="Roboto" charset="0"/>
                <a:ea typeface="Roboto" charset="0"/>
                <a:cs typeface="Roboto" charset="0"/>
                <a:sym typeface="Roboto"/>
              </a:rPr>
              <a:t>Share your ideas and thoughts on how each goal can be supported through various capital investments in the GMP DRI Investment Area.</a:t>
            </a:r>
          </a:p>
        </p:txBody>
      </p:sp>
      <p:pic>
        <p:nvPicPr>
          <p:cNvPr id="17" name="Picture 16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EFDED103-E125-CCAD-217D-42382249B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64929">
            <a:off x="12386436" y="5526620"/>
            <a:ext cx="731022" cy="807839"/>
          </a:xfrm>
          <a:prstGeom prst="rect">
            <a:avLst/>
          </a:prstGeom>
        </p:spPr>
      </p:pic>
      <p:pic>
        <p:nvPicPr>
          <p:cNvPr id="19" name="Picture 18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3648AAC5-7562-574A-C500-1AC3C9D8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21907">
            <a:off x="12840550" y="6349503"/>
            <a:ext cx="731022" cy="807839"/>
          </a:xfrm>
          <a:prstGeom prst="rect">
            <a:avLst/>
          </a:prstGeom>
        </p:spPr>
      </p:pic>
      <p:pic>
        <p:nvPicPr>
          <p:cNvPr id="20" name="Picture 19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C15D09E5-5C55-B61A-179D-F826BEE53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124" y="4766410"/>
            <a:ext cx="648307" cy="562544"/>
          </a:xfrm>
          <a:prstGeom prst="rect">
            <a:avLst/>
          </a:prstGeom>
        </p:spPr>
      </p:pic>
      <p:pic>
        <p:nvPicPr>
          <p:cNvPr id="22" name="Picture 21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D6BA3E47-7BC2-4260-F6D6-4D5F831D1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8493" y="4433693"/>
            <a:ext cx="731022" cy="807839"/>
          </a:xfrm>
          <a:prstGeom prst="rect">
            <a:avLst/>
          </a:prstGeom>
        </p:spPr>
      </p:pic>
      <p:pic>
        <p:nvPicPr>
          <p:cNvPr id="7" name="Picture 6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0B4DCC4D-3DE3-071D-20DF-21197C401F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7905">
            <a:off x="12185960" y="4550555"/>
            <a:ext cx="757141" cy="836703"/>
          </a:xfrm>
          <a:prstGeom prst="rect">
            <a:avLst/>
          </a:prstGeom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0499C36A-BA54-0F13-4721-E108D93F7422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5" name="Google Shape;58;p2">
            <a:extLst>
              <a:ext uri="{FF2B5EF4-FFF2-40B4-BE49-F238E27FC236}">
                <a16:creationId xmlns:a16="http://schemas.microsoft.com/office/drawing/2014/main" id="{063DFA11-2F7A-167A-E3D0-DD2FF490DE3C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GMP DRI Vision &amp; Goals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19C5D9-1EDB-3BFD-4BF3-EF7D56E9B6B5}"/>
              </a:ext>
            </a:extLst>
          </p:cNvPr>
          <p:cNvSpPr/>
          <p:nvPr/>
        </p:nvSpPr>
        <p:spPr>
          <a:xfrm>
            <a:off x="9759007" y="6090014"/>
            <a:ext cx="179057" cy="179057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pic>
        <p:nvPicPr>
          <p:cNvPr id="9" name="Picture 8" descr="A close-up of a person's hands&#10;&#10;Description automatically generated with low confidence">
            <a:extLst>
              <a:ext uri="{FF2B5EF4-FFF2-40B4-BE49-F238E27FC236}">
                <a16:creationId xmlns:a16="http://schemas.microsoft.com/office/drawing/2014/main" id="{9662E303-39A1-51F4-B651-F104EB47A9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H="1">
            <a:off x="8439810" y="6128283"/>
            <a:ext cx="2103567" cy="20990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5042D71-DBED-3B97-53F6-FF1B3A4AC9B9}"/>
              </a:ext>
            </a:extLst>
          </p:cNvPr>
          <p:cNvSpPr/>
          <p:nvPr/>
        </p:nvSpPr>
        <p:spPr>
          <a:xfrm>
            <a:off x="8160304" y="4026772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5E39E6-754F-5EEB-0265-4323FE5F4ADF}"/>
              </a:ext>
            </a:extLst>
          </p:cNvPr>
          <p:cNvSpPr/>
          <p:nvPr/>
        </p:nvSpPr>
        <p:spPr>
          <a:xfrm>
            <a:off x="8118472" y="4451634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237818-5CA2-7606-A696-F27146C24A11}"/>
              </a:ext>
            </a:extLst>
          </p:cNvPr>
          <p:cNvSpPr/>
          <p:nvPr/>
        </p:nvSpPr>
        <p:spPr>
          <a:xfrm>
            <a:off x="8026454" y="5300975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6C5CBA-E7F9-4990-9280-C12ADF7ACB19}"/>
              </a:ext>
            </a:extLst>
          </p:cNvPr>
          <p:cNvSpPr/>
          <p:nvPr/>
        </p:nvSpPr>
        <p:spPr>
          <a:xfrm>
            <a:off x="8090204" y="4876112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831074-E676-A4F4-61D1-3380E53BA7E0}"/>
              </a:ext>
            </a:extLst>
          </p:cNvPr>
          <p:cNvSpPr/>
          <p:nvPr/>
        </p:nvSpPr>
        <p:spPr>
          <a:xfrm>
            <a:off x="7950808" y="6141864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D62E64-5D83-B3CD-C94B-5C6FE05BA72E}"/>
              </a:ext>
            </a:extLst>
          </p:cNvPr>
          <p:cNvSpPr/>
          <p:nvPr/>
        </p:nvSpPr>
        <p:spPr>
          <a:xfrm>
            <a:off x="7993906" y="5736051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D0DCC3-D38E-3102-784B-09E7B4432471}"/>
              </a:ext>
            </a:extLst>
          </p:cNvPr>
          <p:cNvSpPr/>
          <p:nvPr/>
        </p:nvSpPr>
        <p:spPr>
          <a:xfrm>
            <a:off x="8334164" y="4045822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7FB8C5-7E96-EFF0-BD48-04DCC8E5321F}"/>
              </a:ext>
            </a:extLst>
          </p:cNvPr>
          <p:cNvSpPr/>
          <p:nvPr/>
        </p:nvSpPr>
        <p:spPr>
          <a:xfrm>
            <a:off x="8160304" y="5748774"/>
            <a:ext cx="140200" cy="140200"/>
          </a:xfrm>
          <a:prstGeom prst="ellipse">
            <a:avLst/>
          </a:pr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4F00"/>
                </a:solidFill>
              </a:ln>
              <a:solidFill>
                <a:srgbClr val="FF4F00"/>
              </a:solidFill>
            </a:endParaRPr>
          </a:p>
        </p:txBody>
      </p:sp>
      <p:pic>
        <p:nvPicPr>
          <p:cNvPr id="28" name="Picture 27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60D329A5-5845-87AC-D592-218E84FBDB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9109">
            <a:off x="11217713" y="4441161"/>
            <a:ext cx="623803" cy="6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9845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>
          <a:extLst>
            <a:ext uri="{FF2B5EF4-FFF2-40B4-BE49-F238E27FC236}">
              <a16:creationId xmlns:a16="http://schemas.microsoft.com/office/drawing/2014/main" id="{58C44FBD-5FC1-75D6-AD7D-9FDEF8B85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>
            <a:extLst>
              <a:ext uri="{FF2B5EF4-FFF2-40B4-BE49-F238E27FC236}">
                <a16:creationId xmlns:a16="http://schemas.microsoft.com/office/drawing/2014/main" id="{DFE8ED1E-EC4F-61A0-146D-875B790EC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2">
            <a:extLst>
              <a:ext uri="{FF2B5EF4-FFF2-40B4-BE49-F238E27FC236}">
                <a16:creationId xmlns:a16="http://schemas.microsoft.com/office/drawing/2014/main" id="{8E84450B-0598-FD57-6F6C-14361A9E2D37}"/>
              </a:ext>
            </a:extLst>
          </p:cNvPr>
          <p:cNvSpPr txBox="1"/>
          <p:nvPr/>
        </p:nvSpPr>
        <p:spPr>
          <a:xfrm>
            <a:off x="1102633" y="2748969"/>
            <a:ext cx="647205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Karla"/>
                <a:sym typeface="Karla SemiBold"/>
              </a:rPr>
              <a:t>Welcome and Introduction</a:t>
            </a:r>
          </a:p>
          <a:p>
            <a:endParaRPr sz="2400" dirty="0">
              <a:solidFill>
                <a:srgbClr val="7F7F7F"/>
              </a:solidFill>
              <a:latin typeface="Karla"/>
              <a:sym typeface="Karla SemiBold"/>
            </a:endParaRPr>
          </a:p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Overview of the DRI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5001"/>
              </a:solidFill>
              <a:latin typeface="Karla" panose="020B0004030503030003" pitchFamily="34" charset="0"/>
              <a:sym typeface="Karla"/>
            </a:endParaRPr>
          </a:p>
          <a:p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Open Call for Projects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lvl="0" indent="0">
              <a:buFont typeface="Arial"/>
              <a:buNone/>
            </a:pPr>
            <a:endParaRPr sz="2400" b="1" dirty="0">
              <a:solidFill>
                <a:srgbClr val="FF5001"/>
              </a:solidFill>
              <a:latin typeface="Karla" panose="020B0004030503030003" pitchFamily="34" charset="0"/>
              <a:sym typeface="Karla"/>
            </a:endParaRPr>
          </a:p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Open House and Public Workshop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Next Steps</a:t>
            </a:r>
            <a:endParaRPr sz="2400" b="1" dirty="0">
              <a:solidFill>
                <a:srgbClr val="FF5001"/>
              </a:solidFill>
              <a:latin typeface="Karla" panose="020B0004030503030003" pitchFamily="34" charset="0"/>
            </a:endParaRPr>
          </a:p>
        </p:txBody>
      </p:sp>
      <p:sp>
        <p:nvSpPr>
          <p:cNvPr id="34" name="Google Shape;34;p62">
            <a:extLst>
              <a:ext uri="{FF2B5EF4-FFF2-40B4-BE49-F238E27FC236}">
                <a16:creationId xmlns:a16="http://schemas.microsoft.com/office/drawing/2014/main" id="{272AC4F1-B116-FC5F-D2CD-BE911A105A29}"/>
              </a:ext>
            </a:extLst>
          </p:cNvPr>
          <p:cNvSpPr txBox="1"/>
          <p:nvPr/>
        </p:nvSpPr>
        <p:spPr>
          <a:xfrm>
            <a:off x="657323" y="2748970"/>
            <a:ext cx="44531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 Medium"/>
              </a:rPr>
              <a:t>1.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2.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3.</a:t>
            </a:r>
            <a:endParaRPr sz="2400" dirty="0">
              <a:solidFill>
                <a:srgbClr val="7F7F7F"/>
              </a:solidFill>
              <a:latin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4.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>
              <a:buFont typeface="Arial"/>
              <a:buNone/>
            </a:pPr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5.</a:t>
            </a:r>
            <a:endParaRPr sz="2400" b="1" dirty="0">
              <a:solidFill>
                <a:srgbClr val="FF5001"/>
              </a:solidFill>
              <a:latin typeface="Karla" panose="020B0004030503030003" pitchFamily="34" charset="0"/>
            </a:endParaRPr>
          </a:p>
        </p:txBody>
      </p:sp>
      <p:sp>
        <p:nvSpPr>
          <p:cNvPr id="35" name="Google Shape;35;p62">
            <a:extLst>
              <a:ext uri="{FF2B5EF4-FFF2-40B4-BE49-F238E27FC236}">
                <a16:creationId xmlns:a16="http://schemas.microsoft.com/office/drawing/2014/main" id="{400318E4-9D22-5AE1-D84A-E66A5D995E46}"/>
              </a:ext>
            </a:extLst>
          </p:cNvPr>
          <p:cNvSpPr txBox="1"/>
          <p:nvPr/>
        </p:nvSpPr>
        <p:spPr>
          <a:xfrm>
            <a:off x="9699513" y="3838810"/>
            <a:ext cx="56959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01"/>
              </a:buClr>
            </a:pPr>
            <a:r>
              <a:rPr lang="en-US" altLang="zh-CN" sz="3600" b="1" i="0" u="none" strike="noStrike" cap="none" dirty="0">
                <a:solidFill>
                  <a:srgbClr val="FF4F00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Next Steps</a:t>
            </a:r>
          </a:p>
        </p:txBody>
      </p:sp>
      <p:sp>
        <p:nvSpPr>
          <p:cNvPr id="36" name="Google Shape;36;p62">
            <a:extLst>
              <a:ext uri="{FF2B5EF4-FFF2-40B4-BE49-F238E27FC236}">
                <a16:creationId xmlns:a16="http://schemas.microsoft.com/office/drawing/2014/main" id="{CE1702C2-D383-E33F-DEF1-7A253A7B9DB5}"/>
              </a:ext>
            </a:extLst>
          </p:cNvPr>
          <p:cNvSpPr txBox="1"/>
          <p:nvPr/>
        </p:nvSpPr>
        <p:spPr>
          <a:xfrm>
            <a:off x="303600" y="286077"/>
            <a:ext cx="11802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Agenda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" name="Google Shape;37;p62">
            <a:extLst>
              <a:ext uri="{FF2B5EF4-FFF2-40B4-BE49-F238E27FC236}">
                <a16:creationId xmlns:a16="http://schemas.microsoft.com/office/drawing/2014/main" id="{74EB002F-44C6-CCF8-DE03-7FB646F5503C}"/>
              </a:ext>
            </a:extLst>
          </p:cNvPr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5624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C7A3432-25F8-99C1-02AF-C1EFB7815451}"/>
              </a:ext>
            </a:extLst>
          </p:cNvPr>
          <p:cNvSpPr txBox="1">
            <a:spLocks/>
          </p:cNvSpPr>
          <p:nvPr/>
        </p:nvSpPr>
        <p:spPr>
          <a:xfrm>
            <a:off x="384628" y="1676949"/>
            <a:ext cx="7821783" cy="521655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4290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 Slab Medium" pitchFamily="2" charset="0"/>
                <a:cs typeface="Roboto Medium" panose="02000000000000000000" pitchFamily="2" charset="0"/>
              </a:rPr>
              <a:t>Open Call for Projects</a:t>
            </a:r>
            <a:endParaRPr lang="en-US" sz="3600" dirty="0">
              <a:solidFill>
                <a:srgbClr val="FF4F00"/>
              </a:solidFill>
              <a:latin typeface="Karla" panose="020B0004030503030003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US" sz="3600" dirty="0"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Intent to submit : July 25, 2025</a:t>
            </a:r>
          </a:p>
          <a:p>
            <a:r>
              <a:rPr lang="en-US" sz="3600" dirty="0"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Project form : August 8, 2025</a:t>
            </a:r>
          </a:p>
          <a:p>
            <a:pPr indent="-342900"/>
            <a:endParaRPr lang="en-US" sz="3600" dirty="0">
              <a:solidFill>
                <a:srgbClr val="FF4F00"/>
              </a:solidFill>
              <a:latin typeface="Karla" panose="020B0004030503030003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indent="-34290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 Slab Medium" pitchFamily="2" charset="0"/>
                <a:cs typeface="Roboto Medium" panose="02000000000000000000" pitchFamily="2" charset="0"/>
              </a:rPr>
              <a:t>Next LPC Meeting</a:t>
            </a:r>
            <a:endParaRPr lang="en-US" sz="3600" dirty="0">
              <a:solidFill>
                <a:srgbClr val="FF4F00"/>
              </a:solidFill>
              <a:latin typeface="Karla" panose="020B0004030503030003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indent="-342900"/>
            <a:r>
              <a:rPr lang="en-US" sz="3600" dirty="0"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July 29, 2025</a:t>
            </a:r>
          </a:p>
          <a:p>
            <a:pPr indent="-342900"/>
            <a:r>
              <a:rPr lang="en-US" sz="3600" dirty="0"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Location TBD</a:t>
            </a:r>
          </a:p>
          <a:p>
            <a:pPr indent="-342900"/>
            <a:endParaRPr lang="en-US" sz="3600" dirty="0">
              <a:solidFill>
                <a:srgbClr val="008AFC"/>
              </a:solidFill>
              <a:latin typeface="Karla" panose="020B0004030503030003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indent="-342900"/>
            <a:r>
              <a:rPr lang="en-US" sz="3600" dirty="0">
                <a:solidFill>
                  <a:srgbClr val="FF4F00"/>
                </a:solidFill>
                <a:latin typeface="Karla" panose="020B0004030503030003" pitchFamily="34" charset="0"/>
                <a:ea typeface="Roboto Slab Medium" pitchFamily="2" charset="0"/>
                <a:cs typeface="Roboto Medium" panose="02000000000000000000" pitchFamily="2" charset="0"/>
              </a:rPr>
              <a:t>Next Public Workshop</a:t>
            </a:r>
            <a:endParaRPr lang="en-US" sz="3600" dirty="0">
              <a:solidFill>
                <a:srgbClr val="FF4F00"/>
              </a:solidFill>
              <a:latin typeface="Karla" panose="020B0004030503030003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indent="-342900"/>
            <a:r>
              <a:rPr lang="en-US" sz="3600" dirty="0">
                <a:solidFill>
                  <a:schemeClr val="tx1"/>
                </a:solidFill>
                <a:latin typeface="Karla" panose="020B0004030503030003" pitchFamily="34" charset="0"/>
                <a:ea typeface="Roboto" panose="02000000000000000000" pitchFamily="2" charset="0"/>
                <a:cs typeface="Roboto" panose="02000000000000000000" pitchFamily="2" charset="0"/>
              </a:rPr>
              <a:t>September 2025</a:t>
            </a:r>
          </a:p>
        </p:txBody>
      </p:sp>
      <p:pic>
        <p:nvPicPr>
          <p:cNvPr id="6" name="Picture 5" descr="Several people working on a map&#10;&#10;Description automatically generated">
            <a:extLst>
              <a:ext uri="{FF2B5EF4-FFF2-40B4-BE49-F238E27FC236}">
                <a16:creationId xmlns:a16="http://schemas.microsoft.com/office/drawing/2014/main" id="{9DF315F8-0ECC-0AAA-B30B-E830855B5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2" t="1644" r="6251" b="10613"/>
          <a:stretch/>
        </p:blipFill>
        <p:spPr>
          <a:xfrm>
            <a:off x="8206411" y="1037778"/>
            <a:ext cx="5758852" cy="6494892"/>
          </a:xfrm>
          <a:prstGeom prst="rect">
            <a:avLst/>
          </a:prstGeom>
        </p:spPr>
      </p:pic>
      <p:sp>
        <p:nvSpPr>
          <p:cNvPr id="3" name="Line">
            <a:extLst>
              <a:ext uri="{FF2B5EF4-FFF2-40B4-BE49-F238E27FC236}">
                <a16:creationId xmlns:a16="http://schemas.microsoft.com/office/drawing/2014/main" id="{22C17402-120F-BBFA-C671-A8F977425794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7" name="Google Shape;58;p2">
            <a:extLst>
              <a:ext uri="{FF2B5EF4-FFF2-40B4-BE49-F238E27FC236}">
                <a16:creationId xmlns:a16="http://schemas.microsoft.com/office/drawing/2014/main" id="{2BEFCB01-11D9-3D71-95A9-1B625CBE7D17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Next Steps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93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5C3355E-8C89-A74A-F511-81AECBDCB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2">
            <a:extLst>
              <a:ext uri="{FF2B5EF4-FFF2-40B4-BE49-F238E27FC236}">
                <a16:creationId xmlns:a16="http://schemas.microsoft.com/office/drawing/2014/main" id="{E06B8FD1-40AF-57F9-8F03-5AE5AC3320EE}"/>
              </a:ext>
            </a:extLst>
          </p:cNvPr>
          <p:cNvSpPr txBox="1"/>
          <p:nvPr/>
        </p:nvSpPr>
        <p:spPr>
          <a:xfrm>
            <a:off x="487680" y="606913"/>
            <a:ext cx="87096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latin typeface="Karla" panose="020B0004030503030003" pitchFamily="34" charset="77"/>
                <a:ea typeface="Roboto Medium" panose="02000000000000000000" pitchFamily="2" charset="0"/>
                <a:sym typeface="Roboto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9726A-2A48-F644-5641-BDFB2864BC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859" y="533399"/>
            <a:ext cx="8546159" cy="6560227"/>
          </a:xfrm>
          <a:prstGeom prst="rect">
            <a:avLst/>
          </a:prstGeom>
          <a:ln w="12700">
            <a:solidFill>
              <a:srgbClr val="FF4F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E8A436-37F6-1930-BCD6-D04C68394255}"/>
              </a:ext>
            </a:extLst>
          </p:cNvPr>
          <p:cNvSpPr txBox="1"/>
          <p:nvPr/>
        </p:nvSpPr>
        <p:spPr>
          <a:xfrm>
            <a:off x="557224" y="1621044"/>
            <a:ext cx="49361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  <a:latin typeface="Karla" panose="020B0004030503030003" pitchFamily="34" charset="77"/>
                <a:ea typeface="Roboto Medium" panose="02000000000000000000" pitchFamily="2" charset="0"/>
                <a:sym typeface="Roboto"/>
              </a:rPr>
              <a:t>Take the survey:</a:t>
            </a:r>
          </a:p>
          <a:p>
            <a:endParaRPr lang="en-US" sz="3200" i="1" dirty="0">
              <a:solidFill>
                <a:schemeClr val="tx1"/>
              </a:solidFill>
              <a:latin typeface="Karla" panose="020B0004030503030003" pitchFamily="34" charset="77"/>
              <a:ea typeface="Roboto Medium" panose="02000000000000000000" pitchFamily="2" charset="0"/>
              <a:sym typeface="Roboto"/>
            </a:endParaRPr>
          </a:p>
          <a:p>
            <a:endParaRPr lang="en-US" sz="3200" i="1" dirty="0">
              <a:solidFill>
                <a:schemeClr val="tx1"/>
              </a:solidFill>
              <a:latin typeface="Karla" panose="020B0004030503030003" pitchFamily="34" charset="77"/>
              <a:ea typeface="Roboto Medium" panose="02000000000000000000" pitchFamily="2" charset="0"/>
              <a:sym typeface="Roboto"/>
            </a:endParaRPr>
          </a:p>
          <a:p>
            <a:endParaRPr lang="en-US" sz="3200" i="1" dirty="0">
              <a:solidFill>
                <a:schemeClr val="tx1"/>
              </a:solidFill>
              <a:latin typeface="Karla" panose="020B0004030503030003" pitchFamily="34" charset="77"/>
              <a:ea typeface="Roboto Medium" panose="02000000000000000000" pitchFamily="2" charset="0"/>
              <a:sym typeface="Roboto"/>
            </a:endParaRPr>
          </a:p>
          <a:p>
            <a:endParaRPr lang="en-US" sz="3200" i="1" dirty="0">
              <a:solidFill>
                <a:schemeClr val="tx1"/>
              </a:solidFill>
              <a:latin typeface="Karla" panose="020B0004030503030003" pitchFamily="34" charset="77"/>
              <a:ea typeface="Roboto Medium" panose="02000000000000000000" pitchFamily="2" charset="0"/>
              <a:sym typeface="Roboto"/>
            </a:endParaRPr>
          </a:p>
          <a:p>
            <a:endParaRPr lang="en-US" sz="3200" i="1" dirty="0">
              <a:solidFill>
                <a:schemeClr val="tx1"/>
              </a:solidFill>
              <a:latin typeface="Karla" panose="020B0004030503030003" pitchFamily="34" charset="77"/>
              <a:ea typeface="Roboto Medium" panose="02000000000000000000" pitchFamily="2" charset="0"/>
              <a:sym typeface="Roboto"/>
            </a:endParaRPr>
          </a:p>
          <a:p>
            <a:r>
              <a:rPr lang="en-US" sz="3200" i="1" dirty="0">
                <a:solidFill>
                  <a:schemeClr val="tx1"/>
                </a:solidFill>
                <a:latin typeface="Karla" panose="020B0004030503030003" pitchFamily="34" charset="77"/>
                <a:ea typeface="Roboto Medium" panose="02000000000000000000" pitchFamily="2" charset="0"/>
                <a:sym typeface="Roboto"/>
              </a:rPr>
              <a:t>Visit:</a:t>
            </a:r>
          </a:p>
          <a:p>
            <a:r>
              <a:rPr lang="en-US" sz="3200" u="sng" dirty="0">
                <a:solidFill>
                  <a:srgbClr val="FF4F00"/>
                </a:solidFill>
                <a:latin typeface="Karla" panose="020B0004030503030003" pitchFamily="34" charset="77"/>
                <a:ea typeface="Roboto Medium" panose="02000000000000000000" pitchFamily="2" charset="0"/>
                <a:sym typeface="Roboto"/>
              </a:rPr>
              <a:t>www.gmpdri.com</a:t>
            </a:r>
            <a:r>
              <a:rPr lang="en-US" sz="3200" dirty="0">
                <a:solidFill>
                  <a:schemeClr val="tx1"/>
                </a:solidFill>
                <a:latin typeface="Karla" panose="020B0004030503030003" pitchFamily="34" charset="77"/>
                <a:ea typeface="Roboto Medium" panose="02000000000000000000" pitchFamily="2" charset="0"/>
                <a:sym typeface="Roboto"/>
              </a:rPr>
              <a:t> for more information</a:t>
            </a:r>
          </a:p>
          <a:p>
            <a:endParaRPr lang="en-US" sz="3200" dirty="0">
              <a:solidFill>
                <a:schemeClr val="tx1"/>
              </a:solidFill>
              <a:latin typeface="Karla" panose="020B0004030503030003" pitchFamily="34" charset="77"/>
              <a:ea typeface="Roboto Medium" panose="02000000000000000000" pitchFamily="2" charset="0"/>
              <a:sym typeface="Roboto"/>
            </a:endParaRPr>
          </a:p>
          <a:p>
            <a:r>
              <a:rPr lang="en-US" sz="3200" i="1" dirty="0">
                <a:solidFill>
                  <a:schemeClr val="tx1"/>
                </a:solidFill>
                <a:latin typeface="Karla" panose="020B0004030503030003" pitchFamily="34" charset="77"/>
                <a:ea typeface="Roboto Medium" panose="02000000000000000000" pitchFamily="2" charset="0"/>
                <a:sym typeface="Roboto"/>
              </a:rPr>
              <a:t>Contact us at: </a:t>
            </a:r>
            <a:r>
              <a:rPr lang="en-US" sz="3200" u="sng" dirty="0">
                <a:solidFill>
                  <a:srgbClr val="FF4F00"/>
                </a:solidFill>
                <a:latin typeface="Karla" panose="020B0004030503030003" pitchFamily="34" charset="77"/>
                <a:ea typeface="Roboto Medium" panose="02000000000000000000" pitchFamily="2" charset="0"/>
                <a:sym typeface="Roboto"/>
              </a:rPr>
              <a:t>gmpdri2025@gmail.com </a:t>
            </a:r>
          </a:p>
        </p:txBody>
      </p:sp>
      <p:pic>
        <p:nvPicPr>
          <p:cNvPr id="6" name="Picture 5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41B409A3-CB4E-8106-FB70-6C06652F85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24" y="2155820"/>
            <a:ext cx="2223298" cy="22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>
          <a:extLst>
            <a:ext uri="{FF2B5EF4-FFF2-40B4-BE49-F238E27FC236}">
              <a16:creationId xmlns:a16="http://schemas.microsoft.com/office/drawing/2014/main" id="{1D4CBA22-1004-B8F6-4BEB-5BB0834DA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328D19D-C0A2-722D-32B9-9B0C446A350F}"/>
              </a:ext>
            </a:extLst>
          </p:cNvPr>
          <p:cNvGrpSpPr/>
          <p:nvPr/>
        </p:nvGrpSpPr>
        <p:grpSpPr>
          <a:xfrm>
            <a:off x="766916" y="1405551"/>
            <a:ext cx="6616862" cy="2846899"/>
            <a:chOff x="766916" y="1405551"/>
            <a:chExt cx="6616862" cy="2846899"/>
          </a:xfrm>
        </p:grpSpPr>
        <p:pic>
          <p:nvPicPr>
            <p:cNvPr id="2" name="Google Shape;329;p2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0530153-FAEA-D071-41C5-37EC2981FB7B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916" y="2272194"/>
              <a:ext cx="1659413" cy="1336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90;p5">
              <a:extLst>
                <a:ext uri="{FF2B5EF4-FFF2-40B4-BE49-F238E27FC236}">
                  <a16:creationId xmlns:a16="http://schemas.microsoft.com/office/drawing/2014/main" id="{0726A716-117A-13DF-508D-282EC54213CE}"/>
                </a:ext>
              </a:extLst>
            </p:cNvPr>
            <p:cNvSpPr txBox="1"/>
            <p:nvPr/>
          </p:nvSpPr>
          <p:spPr>
            <a:xfrm>
              <a:off x="3542589" y="1405551"/>
              <a:ext cx="3841189" cy="284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38083" rIns="76188" bIns="38083" anchor="t" anchorCtr="0">
              <a:spAutoFit/>
            </a:bodyPr>
            <a:lstStyle/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Prime Consultant</a:t>
              </a:r>
              <a:b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</a:br>
              <a:r>
                <a:rPr lang="en-US" sz="2000" b="1" dirty="0">
                  <a:solidFill>
                    <a:srgbClr val="FF4F00"/>
                  </a:solidFill>
                  <a:latin typeface="Karla SemiBold" panose="020B0004030503030003" pitchFamily="34" charset="77"/>
                  <a:ea typeface="Roboto" panose="02000000000000000000" pitchFamily="2" charset="0"/>
                  <a:sym typeface="Roboto Light"/>
                </a:rPr>
                <a:t>Contact: </a:t>
              </a:r>
              <a:br>
                <a:rPr lang="en-US" sz="2000" b="1" dirty="0">
                  <a:solidFill>
                    <a:srgbClr val="FF4F00"/>
                  </a:solidFill>
                  <a:latin typeface="Karla SemiBold" panose="020B0004030503030003" pitchFamily="34" charset="77"/>
                  <a:ea typeface="Roboto" panose="02000000000000000000" pitchFamily="2" charset="0"/>
                  <a:sym typeface="Roboto Light"/>
                </a:rPr>
              </a:br>
              <a:r>
                <a:rPr lang="en-US" sz="2000" b="1" dirty="0">
                  <a:solidFill>
                    <a:srgbClr val="FF4F00"/>
                  </a:solidFill>
                  <a:latin typeface="Karla SemiBold" panose="020B0004030503030003" pitchFamily="34" charset="77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Shachi Pandey, </a:t>
              </a:r>
              <a:r>
                <a:rPr lang="en-US" sz="1800" b="1" dirty="0">
                  <a:solidFill>
                    <a:srgbClr val="FF4F00"/>
                  </a:solidFill>
                  <a:latin typeface="Karla SemiBold" panose="020B0004030503030003" pitchFamily="34" charset="77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AICP, LEED AP</a:t>
              </a:r>
              <a:endParaRPr lang="en-US" sz="1800" b="1" dirty="0">
                <a:solidFill>
                  <a:schemeClr val="dk1"/>
                </a:solidFill>
                <a:latin typeface="Karla SemiBold" panose="020B0004030503030003" pitchFamily="34" charset="77"/>
                <a:ea typeface="Roboto" panose="02000000000000000000" pitchFamily="2" charset="0"/>
                <a:cs typeface="Roboto" panose="02000000000000000000" pitchFamily="2" charset="0"/>
                <a:sym typeface="Roboto Light"/>
              </a:endParaRPr>
            </a:p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Project Management</a:t>
              </a:r>
            </a:p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Community and Stakeholder Outreach</a:t>
              </a:r>
            </a:p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Urban Design and Planning</a:t>
              </a:r>
            </a:p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Project Feasibility and Development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C09196-4EDB-C3C5-97F6-2BA87ABB2AF7}"/>
              </a:ext>
            </a:extLst>
          </p:cNvPr>
          <p:cNvGrpSpPr/>
          <p:nvPr/>
        </p:nvGrpSpPr>
        <p:grpSpPr>
          <a:xfrm>
            <a:off x="973979" y="4749806"/>
            <a:ext cx="6354249" cy="1000239"/>
            <a:chOff x="973979" y="4749806"/>
            <a:chExt cx="6354249" cy="1000239"/>
          </a:xfrm>
        </p:grpSpPr>
        <p:pic>
          <p:nvPicPr>
            <p:cNvPr id="3" name="Google Shape;331;p27" descr="A blue and black logo&#10;&#10;Description automatically generated with low confidence">
              <a:extLst>
                <a:ext uri="{FF2B5EF4-FFF2-40B4-BE49-F238E27FC236}">
                  <a16:creationId xmlns:a16="http://schemas.microsoft.com/office/drawing/2014/main" id="{3A35D445-76B8-4629-1C2F-A397BDDF29A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3979" y="4897450"/>
              <a:ext cx="1245286" cy="5871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0;p5">
              <a:extLst>
                <a:ext uri="{FF2B5EF4-FFF2-40B4-BE49-F238E27FC236}">
                  <a16:creationId xmlns:a16="http://schemas.microsoft.com/office/drawing/2014/main" id="{F6E9499E-982E-DEA4-7E4C-E92EC8B640A7}"/>
                </a:ext>
              </a:extLst>
            </p:cNvPr>
            <p:cNvSpPr txBox="1"/>
            <p:nvPr/>
          </p:nvSpPr>
          <p:spPr>
            <a:xfrm>
              <a:off x="3542589" y="4749806"/>
              <a:ext cx="3785639" cy="1000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38083" rIns="76188" bIns="38083" anchor="t" anchorCtr="0">
              <a:spAutoFit/>
            </a:bodyPr>
            <a:lstStyle/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Economic Analysis</a:t>
              </a:r>
            </a:p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Project Feasibility and Development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6057CF-9E8C-1057-223C-F7B4FFDB0DF1}"/>
              </a:ext>
            </a:extLst>
          </p:cNvPr>
          <p:cNvGrpSpPr/>
          <p:nvPr/>
        </p:nvGrpSpPr>
        <p:grpSpPr>
          <a:xfrm>
            <a:off x="872589" y="5863589"/>
            <a:ext cx="6644945" cy="1082218"/>
            <a:chOff x="872589" y="5863589"/>
            <a:chExt cx="6644945" cy="1082218"/>
          </a:xfrm>
        </p:grpSpPr>
        <p:pic>
          <p:nvPicPr>
            <p:cNvPr id="4" name="Google Shape;332;p27" descr="A logo for a company&#10;&#10;Description automatically generated with low confidence">
              <a:extLst>
                <a:ext uri="{FF2B5EF4-FFF2-40B4-BE49-F238E27FC236}">
                  <a16:creationId xmlns:a16="http://schemas.microsoft.com/office/drawing/2014/main" id="{2B3655F8-21B2-8C2B-5C8D-D4AC36FD47A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589" y="5863589"/>
              <a:ext cx="1396845" cy="1082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90;p5">
              <a:extLst>
                <a:ext uri="{FF2B5EF4-FFF2-40B4-BE49-F238E27FC236}">
                  <a16:creationId xmlns:a16="http://schemas.microsoft.com/office/drawing/2014/main" id="{F5298AA4-675D-4EF3-1DC4-2116E0EA97CB}"/>
                </a:ext>
              </a:extLst>
            </p:cNvPr>
            <p:cNvSpPr txBox="1"/>
            <p:nvPr/>
          </p:nvSpPr>
          <p:spPr>
            <a:xfrm>
              <a:off x="3542589" y="6439363"/>
              <a:ext cx="3974945" cy="384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38083" rIns="76188" bIns="38083" anchor="t" anchorCtr="0">
              <a:spAutoFit/>
            </a:bodyPr>
            <a:lstStyle/>
            <a:p>
              <a:pPr marL="285739" indent="-285739">
                <a:buSzPct val="75000"/>
                <a:buFont typeface="System Font Regular"/>
                <a:buChar char="+"/>
              </a:pPr>
              <a:r>
                <a:rPr lang="en-US" sz="2000" dirty="0">
                  <a:solidFill>
                    <a:schemeClr val="dk1"/>
                  </a:solidFill>
                  <a:latin typeface="Karla Regular"/>
                  <a:ea typeface="Roboto" panose="02000000000000000000" pitchFamily="2" charset="0"/>
                  <a:cs typeface="Roboto" panose="02000000000000000000" pitchFamily="2" charset="0"/>
                  <a:sym typeface="Roboto Light"/>
                </a:rPr>
                <a:t>Costing and Estimation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5A85C4C-3F4B-6185-EE1E-05C64F29D04D}"/>
              </a:ext>
            </a:extLst>
          </p:cNvPr>
          <p:cNvSpPr txBox="1"/>
          <p:nvPr/>
        </p:nvSpPr>
        <p:spPr>
          <a:xfrm>
            <a:off x="8408685" y="2015058"/>
            <a:ext cx="58108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algn="l">
              <a:buClr>
                <a:schemeClr val="tx1"/>
              </a:buClr>
            </a:pPr>
            <a:r>
              <a:rPr lang="en-US" sz="2400" b="1" dirty="0">
                <a:solidFill>
                  <a:schemeClr val="tx1"/>
                </a:solidFill>
                <a:latin typeface="Karla Regular"/>
                <a:ea typeface="Roboto Medium" panose="02000000000000000000" pitchFamily="2" charset="0"/>
              </a:rPr>
              <a:t>Roles &amp; Responsibilities:</a:t>
            </a:r>
          </a:p>
          <a:p>
            <a:pPr marL="171450" algn="l">
              <a:buClr>
                <a:schemeClr val="tx1"/>
              </a:buClr>
            </a:pPr>
            <a:endParaRPr lang="en-US" sz="2400" dirty="0">
              <a:solidFill>
                <a:schemeClr val="tx1"/>
              </a:solidFill>
              <a:latin typeface="Karla Regular"/>
              <a:ea typeface="Roboto Medium" panose="02000000000000000000" pitchFamily="2" charset="0"/>
            </a:endParaRPr>
          </a:p>
          <a:p>
            <a:pPr marL="51435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Lead all public engagement </a:t>
            </a:r>
          </a:p>
          <a:p>
            <a:pPr marL="51435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</a:endParaRPr>
          </a:p>
          <a:p>
            <a:pPr marL="51435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Prepare program documents </a:t>
            </a:r>
          </a:p>
          <a:p>
            <a:pPr marL="51435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</a:endParaRPr>
          </a:p>
          <a:p>
            <a:pPr marL="51435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Assist LPC with identification, development, and evaluation of potential projects </a:t>
            </a:r>
          </a:p>
          <a:p>
            <a:pPr marL="51435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</a:endParaRPr>
          </a:p>
          <a:p>
            <a:pPr marL="51435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Conduct research, as necessary </a:t>
            </a:r>
          </a:p>
        </p:txBody>
      </p:sp>
      <p:sp>
        <p:nvSpPr>
          <p:cNvPr id="12" name="Google Shape;58;p2">
            <a:extLst>
              <a:ext uri="{FF2B5EF4-FFF2-40B4-BE49-F238E27FC236}">
                <a16:creationId xmlns:a16="http://schemas.microsoft.com/office/drawing/2014/main" id="{0898F969-206B-C6E9-234D-734E2A2E550F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cs typeface="Roboto"/>
                <a:sym typeface="Roboto"/>
              </a:rPr>
              <a:t>Consultant</a:t>
            </a:r>
            <a:r>
              <a:rPr lang="en-US" sz="4000" u="none" strike="noStrike" cap="none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cs typeface="Roboto"/>
                <a:sym typeface="Roboto"/>
              </a:rPr>
              <a:t> Team 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D3DDBC-5833-3C92-60ED-9EC08432D54E}"/>
              </a:ext>
            </a:extLst>
          </p:cNvPr>
          <p:cNvCxnSpPr>
            <a:cxnSpLocks/>
          </p:cNvCxnSpPr>
          <p:nvPr/>
        </p:nvCxnSpPr>
        <p:spPr>
          <a:xfrm>
            <a:off x="8111536" y="2407920"/>
            <a:ext cx="0" cy="3329940"/>
          </a:xfrm>
          <a:prstGeom prst="line">
            <a:avLst/>
          </a:prstGeom>
          <a:ln w="9525">
            <a:solidFill>
              <a:srgbClr val="684328"/>
            </a:solidFill>
          </a:ln>
        </p:spPr>
      </p:cxnSp>
      <p:sp>
        <p:nvSpPr>
          <p:cNvPr id="16" name="Line">
            <a:extLst>
              <a:ext uri="{FF2B5EF4-FFF2-40B4-BE49-F238E27FC236}">
                <a16:creationId xmlns:a16="http://schemas.microsoft.com/office/drawing/2014/main" id="{D590CB78-EE30-12B6-B835-15ABC5307537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9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/>
        </p:nvSpPr>
        <p:spPr>
          <a:xfrm>
            <a:off x="1085221" y="2959098"/>
            <a:ext cx="6225573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Amr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Abozaid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Yemeni American Merchants Association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Viviana Bianchi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Bronx Council of Arts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Yasmin Cruz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Westchester Square BID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Matthew Cruz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Community Board 10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Bernadette Ferrara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Van Nest Neighborhood Alliance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William (Bill) Foster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Neighborhood Initiatives Development Corporation (NIDC)</a:t>
            </a:r>
            <a:endParaRPr dirty="0"/>
          </a:p>
        </p:txBody>
      </p:sp>
      <p:sp>
        <p:nvSpPr>
          <p:cNvPr id="44" name="Google Shape;44;p4"/>
          <p:cNvSpPr txBox="1"/>
          <p:nvPr/>
        </p:nvSpPr>
        <p:spPr>
          <a:xfrm>
            <a:off x="7644624" y="2967325"/>
            <a:ext cx="5900556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Francina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Frias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NY Public Library, Morris Park Branch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Megan Guy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Simone Development Corporation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Dr. Camelia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Tepelus</a:t>
            </a:r>
            <a:endParaRPr sz="1800" b="1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Morris Park BID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Anderson Torres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R.A.I.N. Total Care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Inc</a:t>
            </a: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Rob Walsh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Bronx Economic Development Corporation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Jeremy H.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Warneke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Community Board 11</a:t>
            </a:r>
            <a:endParaRPr dirty="0"/>
          </a:p>
        </p:txBody>
      </p:sp>
      <p:cxnSp>
        <p:nvCxnSpPr>
          <p:cNvPr id="45" name="Google Shape;45;p4"/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4"/>
          <p:cNvSpPr txBox="1"/>
          <p:nvPr/>
        </p:nvSpPr>
        <p:spPr>
          <a:xfrm>
            <a:off x="1072974" y="1336807"/>
            <a:ext cx="562229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0" algn="l" rtl="0">
              <a:buNone/>
            </a:pPr>
            <a:r>
              <a:rPr lang="en-US" sz="2400" b="1" i="0" u="none" strike="noStrike" cap="none" dirty="0">
                <a:solidFill>
                  <a:srgbClr val="FF4F00"/>
                </a:solidFill>
                <a:latin typeface="Karla"/>
                <a:ea typeface="Karla"/>
                <a:cs typeface="Karla"/>
                <a:sym typeface="Karla"/>
              </a:rPr>
              <a:t>LPC CO-CHAIRS</a:t>
            </a:r>
            <a:endParaRPr dirty="0"/>
          </a:p>
          <a:p>
            <a:pPr marL="91440"/>
            <a:endParaRPr lang="en-US" sz="2000" b="1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"/>
            <a:r>
              <a:rPr lang="en-US" sz="2000" b="1" i="0" u="none" strike="noStrike" cap="none" dirty="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Vanessa Gibson</a:t>
            </a:r>
            <a:endParaRPr lang="en-US" dirty="0"/>
          </a:p>
          <a:p>
            <a:pPr marL="91440"/>
            <a:r>
              <a:rPr lang="en-US" sz="2000" dirty="0">
                <a:latin typeface="Karla"/>
                <a:ea typeface="Karla"/>
                <a:cs typeface="Karla"/>
                <a:sym typeface="Karla"/>
              </a:rPr>
              <a:t>Bronx Borough President</a:t>
            </a:r>
            <a:endParaRPr lang="en-US" sz="2000" dirty="0"/>
          </a:p>
        </p:txBody>
      </p:sp>
      <p:sp>
        <p:nvSpPr>
          <p:cNvPr id="47" name="Google Shape;47;p4"/>
          <p:cNvSpPr/>
          <p:nvPr/>
        </p:nvSpPr>
        <p:spPr>
          <a:xfrm>
            <a:off x="1072973" y="1302942"/>
            <a:ext cx="12484455" cy="15365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4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9" name="Google Shape;49;p4"/>
          <p:cNvSpPr txBox="1"/>
          <p:nvPr/>
        </p:nvSpPr>
        <p:spPr>
          <a:xfrm>
            <a:off x="7517018" y="2015947"/>
            <a:ext cx="588508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lvl="0" indent="0">
              <a:buFont typeface="Arial"/>
              <a:buNone/>
            </a:pPr>
            <a:r>
              <a:rPr lang="en-US" sz="2000" b="1" dirty="0">
                <a:latin typeface="Karla"/>
                <a:ea typeface="Karla"/>
                <a:cs typeface="Karla"/>
                <a:sym typeface="Karla"/>
              </a:rPr>
              <a:t>Lisa </a:t>
            </a:r>
            <a:r>
              <a:rPr lang="en-US" sz="2000" b="1" dirty="0" err="1">
                <a:latin typeface="Karla"/>
                <a:ea typeface="Karla"/>
                <a:cs typeface="Karla"/>
                <a:sym typeface="Karla"/>
              </a:rPr>
              <a:t>Sorin</a:t>
            </a:r>
            <a:endParaRPr lang="en-US" sz="2000" b="1" dirty="0">
              <a:latin typeface="Karla"/>
              <a:ea typeface="Karla"/>
              <a:cs typeface="Karla"/>
              <a:sym typeface="Karla"/>
            </a:endParaRPr>
          </a:p>
          <a:p>
            <a:pPr marL="91440"/>
            <a:r>
              <a:rPr lang="en-US" sz="2000" dirty="0">
                <a:latin typeface="Karla"/>
                <a:ea typeface="Karla"/>
                <a:cs typeface="Karla"/>
                <a:sym typeface="Karla"/>
              </a:rPr>
              <a:t>Bronx Chamber of Commerce </a:t>
            </a:r>
            <a:endParaRPr lang="en-US" sz="2000" dirty="0"/>
          </a:p>
        </p:txBody>
      </p:sp>
      <p:sp>
        <p:nvSpPr>
          <p:cNvPr id="2" name="Google Shape;58;p2">
            <a:extLst>
              <a:ext uri="{FF2B5EF4-FFF2-40B4-BE49-F238E27FC236}">
                <a16:creationId xmlns:a16="http://schemas.microsoft.com/office/drawing/2014/main" id="{C544F3E4-944C-0480-4AE5-2186F465747A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cs typeface="Roboto"/>
                <a:sym typeface="Roboto"/>
              </a:rPr>
              <a:t>Local Planning Committee (LPC)</a:t>
            </a:r>
            <a:r>
              <a:rPr lang="en-US" sz="4000" u="none" strike="noStrike" cap="none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cs typeface="Roboto"/>
                <a:sym typeface="Roboto"/>
              </a:rPr>
              <a:t>  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>
          <a:extLst>
            <a:ext uri="{FF2B5EF4-FFF2-40B4-BE49-F238E27FC236}">
              <a16:creationId xmlns:a16="http://schemas.microsoft.com/office/drawing/2014/main" id="{5ED33959-9EE5-DCB8-8CC9-227E3874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>
            <a:extLst>
              <a:ext uri="{FF2B5EF4-FFF2-40B4-BE49-F238E27FC236}">
                <a16:creationId xmlns:a16="http://schemas.microsoft.com/office/drawing/2014/main" id="{6A2F088C-3A39-37D2-670A-B50C7307E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2">
            <a:extLst>
              <a:ext uri="{FF2B5EF4-FFF2-40B4-BE49-F238E27FC236}">
                <a16:creationId xmlns:a16="http://schemas.microsoft.com/office/drawing/2014/main" id="{CE61ED2E-A81B-861C-0569-6EEB8CDA2EA5}"/>
              </a:ext>
            </a:extLst>
          </p:cNvPr>
          <p:cNvSpPr txBox="1"/>
          <p:nvPr/>
        </p:nvSpPr>
        <p:spPr>
          <a:xfrm>
            <a:off x="1102633" y="2748969"/>
            <a:ext cx="647205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Karla"/>
                <a:sym typeface="Karla SemiBold"/>
              </a:rPr>
              <a:t>Welcome and Introduction</a:t>
            </a:r>
          </a:p>
          <a:p>
            <a:endParaRPr sz="2400" b="1" i="0" u="none" strike="noStrike" cap="none" dirty="0">
              <a:solidFill>
                <a:schemeClr val="dk1"/>
              </a:solidFill>
              <a:latin typeface="Karla SemiBold"/>
              <a:ea typeface="Karla SemiBold"/>
              <a:cs typeface="Karla SemiBold"/>
              <a:sym typeface="Karla SemiBold"/>
            </a:endParaRPr>
          </a:p>
          <a:p>
            <a:pPr marL="0" lvl="0" indent="0">
              <a:buFont typeface="Arial"/>
              <a:buNone/>
            </a:pPr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Overview of the DRI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5001"/>
              </a:solidFill>
              <a:latin typeface="Karla" panose="020B0004030503030003" pitchFamily="34" charset="0"/>
              <a:sym typeface="Karla"/>
            </a:endParaRPr>
          </a:p>
          <a:p>
            <a:r>
              <a:rPr lang="en-US" sz="2400" dirty="0">
                <a:solidFill>
                  <a:srgbClr val="7F7F7F"/>
                </a:solidFill>
                <a:latin typeface="Karla"/>
                <a:sym typeface="Karla"/>
              </a:rPr>
              <a:t>Open Call for Projects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Open House and Public Workshop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Next Steps</a:t>
            </a:r>
            <a:endParaRPr dirty="0"/>
          </a:p>
        </p:txBody>
      </p:sp>
      <p:sp>
        <p:nvSpPr>
          <p:cNvPr id="34" name="Google Shape;34;p62">
            <a:extLst>
              <a:ext uri="{FF2B5EF4-FFF2-40B4-BE49-F238E27FC236}">
                <a16:creationId xmlns:a16="http://schemas.microsoft.com/office/drawing/2014/main" id="{3FE67E76-4FC5-DFDF-CAD7-858B7C9AE56F}"/>
              </a:ext>
            </a:extLst>
          </p:cNvPr>
          <p:cNvSpPr txBox="1"/>
          <p:nvPr/>
        </p:nvSpPr>
        <p:spPr>
          <a:xfrm>
            <a:off x="657323" y="2748970"/>
            <a:ext cx="44531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en-US" sz="2400" dirty="0">
                <a:solidFill>
                  <a:srgbClr val="7F7F7F"/>
                </a:solidFill>
                <a:latin typeface="Karla"/>
                <a:sym typeface="Karla Medium"/>
              </a:rPr>
              <a:t>1.</a:t>
            </a:r>
            <a:endParaRPr sz="2400" dirty="0">
              <a:solidFill>
                <a:srgbClr val="7F7F7F"/>
              </a:solidFill>
              <a:latin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r>
              <a:rPr lang="en-US" sz="2400" b="1" dirty="0">
                <a:solidFill>
                  <a:srgbClr val="FF5001"/>
                </a:solidFill>
                <a:latin typeface="Karla" panose="020B0004030503030003" pitchFamily="34" charset="0"/>
                <a:sym typeface="Karla"/>
              </a:rPr>
              <a:t>2.</a:t>
            </a:r>
            <a:endParaRPr sz="2400" b="1" dirty="0">
              <a:solidFill>
                <a:srgbClr val="FF5001"/>
              </a:solidFill>
              <a:latin typeface="Karla" panose="020B0004030503030003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Karla"/>
                <a:ea typeface="Karla"/>
                <a:cs typeface="Karla"/>
                <a:sym typeface="Karla"/>
              </a:rPr>
              <a:t>5.</a:t>
            </a:r>
            <a:endParaRPr dirty="0"/>
          </a:p>
        </p:txBody>
      </p:sp>
      <p:sp>
        <p:nvSpPr>
          <p:cNvPr id="35" name="Google Shape;35;p62">
            <a:extLst>
              <a:ext uri="{FF2B5EF4-FFF2-40B4-BE49-F238E27FC236}">
                <a16:creationId xmlns:a16="http://schemas.microsoft.com/office/drawing/2014/main" id="{89D60C72-8A33-7B0F-36B1-328FCC4DEF6E}"/>
              </a:ext>
            </a:extLst>
          </p:cNvPr>
          <p:cNvSpPr txBox="1"/>
          <p:nvPr/>
        </p:nvSpPr>
        <p:spPr>
          <a:xfrm>
            <a:off x="9195660" y="3514656"/>
            <a:ext cx="36843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01"/>
              </a:buClr>
            </a:pPr>
            <a:r>
              <a:rPr lang="en-US" altLang="zh-CN" sz="3600" b="1" i="0" u="none" strike="noStrike" cap="none" dirty="0">
                <a:solidFill>
                  <a:srgbClr val="FF4F00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Overview of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01"/>
              </a:buClr>
            </a:pPr>
            <a:r>
              <a:rPr lang="en-US" altLang="zh-CN" sz="3600" b="1" i="0" u="none" strike="noStrike" cap="none" dirty="0">
                <a:solidFill>
                  <a:srgbClr val="FF4F00"/>
                </a:solidFill>
                <a:latin typeface="Karla" charset="0"/>
                <a:ea typeface="Karla" charset="0"/>
                <a:cs typeface="Karla" charset="0"/>
                <a:sym typeface="Karla"/>
              </a:rPr>
              <a:t>the DRI Process</a:t>
            </a:r>
            <a:endParaRPr lang="en-US" sz="3600" b="1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36" name="Google Shape;36;p62">
            <a:extLst>
              <a:ext uri="{FF2B5EF4-FFF2-40B4-BE49-F238E27FC236}">
                <a16:creationId xmlns:a16="http://schemas.microsoft.com/office/drawing/2014/main" id="{DA4A722E-B765-DCEE-7BAF-857BF8D84291}"/>
              </a:ext>
            </a:extLst>
          </p:cNvPr>
          <p:cNvSpPr txBox="1"/>
          <p:nvPr/>
        </p:nvSpPr>
        <p:spPr>
          <a:xfrm>
            <a:off x="303600" y="286077"/>
            <a:ext cx="118024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684328"/>
                </a:solidFill>
                <a:latin typeface="Karla"/>
                <a:ea typeface="Karla"/>
                <a:cs typeface="Karla"/>
                <a:sym typeface="Karla"/>
              </a:rPr>
              <a:t>Agenda</a:t>
            </a:r>
            <a:endParaRPr sz="3600" b="0" i="0" u="none" strike="noStrike" cap="none" dirty="0">
              <a:solidFill>
                <a:srgbClr val="68432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7" name="Google Shape;37;p62">
            <a:extLst>
              <a:ext uri="{FF2B5EF4-FFF2-40B4-BE49-F238E27FC236}">
                <a16:creationId xmlns:a16="http://schemas.microsoft.com/office/drawing/2014/main" id="{5042FD30-9583-4A9A-0DC4-A902C7BAF4B9}"/>
              </a:ext>
            </a:extLst>
          </p:cNvPr>
          <p:cNvCxnSpPr/>
          <p:nvPr/>
        </p:nvCxnSpPr>
        <p:spPr>
          <a:xfrm>
            <a:off x="384628" y="993923"/>
            <a:ext cx="13846629" cy="0"/>
          </a:xfrm>
          <a:prstGeom prst="straightConnector1">
            <a:avLst/>
          </a:prstGeom>
          <a:noFill/>
          <a:ln w="9525" cap="flat" cmpd="sng">
            <a:solidFill>
              <a:srgbClr val="68432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3408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80634BC5-4575-8868-4F7E-EA63E6EC2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490E82-1F1C-5093-1035-8EDA94E41F3C}"/>
              </a:ext>
            </a:extLst>
          </p:cNvPr>
          <p:cNvSpPr txBox="1"/>
          <p:nvPr/>
        </p:nvSpPr>
        <p:spPr>
          <a:xfrm>
            <a:off x="805342" y="1427254"/>
            <a:ext cx="680788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Karla Regular"/>
                <a:ea typeface="Source Sans Pro" panose="020B0503030403020204" pitchFamily="34" charset="0"/>
                <a:cs typeface="+mn-lt"/>
              </a:rPr>
              <a:t>Across the state, the </a:t>
            </a: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New York State’s Downtown Revitalization Initiative (DRI) seeks to </a:t>
            </a:r>
            <a:r>
              <a:rPr lang="en-US" sz="2400" b="1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invest in communities </a:t>
            </a: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that are “ripe for revitalization and have the potential to become a magnet for redevelopment, business, job creation, greater economic and housing diversity, and opportunity.”</a:t>
            </a: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Roboto" panose="02000000000000000000" pitchFamily="2" charset="0"/>
              <a:sym typeface="Robo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Selection Criteria:</a:t>
            </a:r>
            <a:endParaRPr lang="en-US" sz="2400" b="1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Physical features that promote a livable, </a:t>
            </a:r>
            <a:b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</a:b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mixed-use downtown</a:t>
            </a: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Recent or impending job growth</a:t>
            </a: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Ability to leverage additional public and private investment</a:t>
            </a:r>
            <a:endParaRPr lang="en-US" sz="2400" dirty="0">
              <a:solidFill>
                <a:schemeClr val="tx1"/>
              </a:solidFill>
              <a:latin typeface="Karla Regular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  <a:cs typeface="Roboto" panose="02000000000000000000" pitchFamily="2" charset="0"/>
                <a:sym typeface="Roboto Light"/>
              </a:rPr>
              <a:t>Commitment from local leaders</a:t>
            </a:r>
            <a:endParaRPr lang="en-US" sz="2400" dirty="0">
              <a:solidFill>
                <a:schemeClr val="tx1"/>
              </a:solidFill>
              <a:latin typeface="Karla Regular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3" name="Google Shape;58;p2">
            <a:extLst>
              <a:ext uri="{FF2B5EF4-FFF2-40B4-BE49-F238E27FC236}">
                <a16:creationId xmlns:a16="http://schemas.microsoft.com/office/drawing/2014/main" id="{0A146193-619D-E93D-117C-105B9DBF1671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NYS Downtown Revitalization Initiative - Round 8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17" name="Google Shape;140;p9">
            <a:extLst>
              <a:ext uri="{FF2B5EF4-FFF2-40B4-BE49-F238E27FC236}">
                <a16:creationId xmlns:a16="http://schemas.microsoft.com/office/drawing/2014/main" id="{6698F385-C1A7-5F13-323E-BB1090A92DB4}"/>
              </a:ext>
            </a:extLst>
          </p:cNvPr>
          <p:cNvSpPr/>
          <p:nvPr/>
        </p:nvSpPr>
        <p:spPr>
          <a:xfrm>
            <a:off x="11633402" y="4679140"/>
            <a:ext cx="149683" cy="147864"/>
          </a:xfrm>
          <a:prstGeom prst="ellipse">
            <a:avLst/>
          </a:prstGeom>
          <a:solidFill>
            <a:schemeClr val="tx1"/>
          </a:solidFill>
          <a:ln w="25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937F91-E1ED-9FCA-D7F2-2C249F79A87C}"/>
              </a:ext>
            </a:extLst>
          </p:cNvPr>
          <p:cNvGrpSpPr/>
          <p:nvPr/>
        </p:nvGrpSpPr>
        <p:grpSpPr>
          <a:xfrm>
            <a:off x="7613223" y="1529433"/>
            <a:ext cx="6704028" cy="5354007"/>
            <a:chOff x="6338513" y="334103"/>
            <a:chExt cx="8220411" cy="6645789"/>
          </a:xfrm>
        </p:grpSpPr>
        <p:pic>
          <p:nvPicPr>
            <p:cNvPr id="21" name="Picture 20" descr="A map of the state of new york&#10;&#10;Description automatically generated">
              <a:extLst>
                <a:ext uri="{FF2B5EF4-FFF2-40B4-BE49-F238E27FC236}">
                  <a16:creationId xmlns:a16="http://schemas.microsoft.com/office/drawing/2014/main" id="{90680CA3-1596-233C-821A-2DAAACF85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8513" y="334103"/>
              <a:ext cx="8220411" cy="6645789"/>
            </a:xfrm>
            <a:prstGeom prst="rect">
              <a:avLst/>
            </a:prstGeom>
          </p:spPr>
        </p:pic>
        <p:sp>
          <p:nvSpPr>
            <p:cNvPr id="22" name="Google Shape;139;p9">
              <a:extLst>
                <a:ext uri="{FF2B5EF4-FFF2-40B4-BE49-F238E27FC236}">
                  <a16:creationId xmlns:a16="http://schemas.microsoft.com/office/drawing/2014/main" id="{5FE5CC8B-B3D2-18A0-C87B-A14FB2ABB585}"/>
                </a:ext>
              </a:extLst>
            </p:cNvPr>
            <p:cNvSpPr txBox="1"/>
            <p:nvPr/>
          </p:nvSpPr>
          <p:spPr>
            <a:xfrm>
              <a:off x="8936026" y="6320561"/>
              <a:ext cx="3249788" cy="458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" panose="02000000000000000000" pitchFamily="2" charset="0"/>
                  <a:sym typeface="Roboto"/>
                </a:rPr>
                <a:t>Greater Morris Park</a:t>
              </a:r>
              <a:endParaRPr b="1" dirty="0">
                <a:latin typeface="Source Sans Pro" panose="020B0503030403020204" pitchFamily="34" charset="0"/>
                <a:ea typeface="Source Sans Pro" panose="020B0503030403020204" pitchFamily="34" charset="0"/>
                <a:cs typeface="Roboto" panose="02000000000000000000" pitchFamily="2" charset="0"/>
              </a:endParaRPr>
            </a:p>
          </p:txBody>
        </p:sp>
        <p:sp>
          <p:nvSpPr>
            <p:cNvPr id="23" name="Google Shape;140;p9">
              <a:extLst>
                <a:ext uri="{FF2B5EF4-FFF2-40B4-BE49-F238E27FC236}">
                  <a16:creationId xmlns:a16="http://schemas.microsoft.com/office/drawing/2014/main" id="{DDCD3F41-6430-7D4E-2661-FB0E6BB7F1A0}"/>
                </a:ext>
              </a:extLst>
            </p:cNvPr>
            <p:cNvSpPr/>
            <p:nvPr/>
          </p:nvSpPr>
          <p:spPr>
            <a:xfrm>
              <a:off x="12219714" y="6423558"/>
              <a:ext cx="228691" cy="228691"/>
            </a:xfrm>
            <a:prstGeom prst="ellipse">
              <a:avLst/>
            </a:prstGeom>
            <a:solidFill>
              <a:schemeClr val="tx1"/>
            </a:solidFill>
            <a:ln w="2540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Line">
            <a:extLst>
              <a:ext uri="{FF2B5EF4-FFF2-40B4-BE49-F238E27FC236}">
                <a16:creationId xmlns:a16="http://schemas.microsoft.com/office/drawing/2014/main" id="{E3B5354B-60A5-160A-9459-9AEA6281968E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481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74D092A1-B33F-952B-58E2-11D423FCB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EF50B56-FEE1-DA98-8771-4216DEF6814F}"/>
              </a:ext>
            </a:extLst>
          </p:cNvPr>
          <p:cNvSpPr txBox="1"/>
          <p:nvPr/>
        </p:nvSpPr>
        <p:spPr>
          <a:xfrm>
            <a:off x="9812966" y="4830149"/>
            <a:ext cx="37014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Encourage the reduction of greenhouse gas emissions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43792-80FE-DD53-89D3-B22019988655}"/>
              </a:ext>
            </a:extLst>
          </p:cNvPr>
          <p:cNvSpPr txBox="1"/>
          <p:nvPr/>
        </p:nvSpPr>
        <p:spPr>
          <a:xfrm>
            <a:off x="9812966" y="3405184"/>
            <a:ext cx="3714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Grow the local property tax base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8DC52-45E5-AEFD-DE6F-4EE4AB3BFD51}"/>
              </a:ext>
            </a:extLst>
          </p:cNvPr>
          <p:cNvSpPr txBox="1"/>
          <p:nvPr/>
        </p:nvSpPr>
        <p:spPr>
          <a:xfrm>
            <a:off x="3016319" y="5506650"/>
            <a:ext cx="3714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2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Create diverse housing options for all income levels​​​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09DF2-76AC-2786-6597-DBCD17F2A551}"/>
              </a:ext>
            </a:extLst>
          </p:cNvPr>
          <p:cNvSpPr txBox="1"/>
          <p:nvPr/>
        </p:nvSpPr>
        <p:spPr>
          <a:xfrm>
            <a:off x="3016319" y="1986056"/>
            <a:ext cx="335756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Create an active downtown with a mix of uses and businesses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35954-0B63-5150-9BF9-8660506F2036}"/>
              </a:ext>
            </a:extLst>
          </p:cNvPr>
          <p:cNvSpPr txBox="1"/>
          <p:nvPr/>
        </p:nvSpPr>
        <p:spPr>
          <a:xfrm>
            <a:off x="3016319" y="3693476"/>
            <a:ext cx="40071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Provide diverse employment opportunities for a variety of skill sets and salary levels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F05E3-D6A1-B6F7-647D-3D930B5AA0AE}"/>
              </a:ext>
            </a:extLst>
          </p:cNvPr>
          <p:cNvSpPr txBox="1"/>
          <p:nvPr/>
        </p:nvSpPr>
        <p:spPr>
          <a:xfrm>
            <a:off x="9812966" y="1447798"/>
            <a:ext cx="40071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Provide enhanced public spaces that serve those of all ages and abilities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CD8315-799B-D162-2513-3B1FD3FDD5D1}"/>
              </a:ext>
            </a:extLst>
          </p:cNvPr>
          <p:cNvSpPr txBox="1"/>
          <p:nvPr/>
        </p:nvSpPr>
        <p:spPr>
          <a:xfrm>
            <a:off x="9798586" y="6264308"/>
            <a:ext cx="400716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Karla Regular"/>
                <a:ea typeface="Roboto" panose="02000000000000000000" pitchFamily="2" charset="0"/>
              </a:rPr>
              <a:t>Enhance downtown living and quality of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D9A82-2C64-CC4F-9521-C19B36D11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88" y="1608408"/>
            <a:ext cx="1555351" cy="15553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913770-9BAE-C390-7CB0-32769FDB8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376" y="3805771"/>
            <a:ext cx="2005573" cy="8334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736FFA-3B75-21E5-BF77-43B3BA5CD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88" y="5228886"/>
            <a:ext cx="1492288" cy="12324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7A1B28-A821-5401-5FFC-B2FB2BBFB0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875" y="4595387"/>
            <a:ext cx="1320103" cy="10253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BB75E4-8874-1246-7A60-235DC2586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0672" y="5845104"/>
            <a:ext cx="832374" cy="13716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F04157-76A5-3302-E5F1-C5B592CDD4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118" y="1447798"/>
            <a:ext cx="1434501" cy="10765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EE055D3-BB4D-8CE3-8A7F-C7A3C55576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875" y="3046124"/>
            <a:ext cx="1433968" cy="1388363"/>
          </a:xfrm>
          <a:prstGeom prst="rect">
            <a:avLst/>
          </a:prstGeom>
        </p:spPr>
      </p:pic>
      <p:sp>
        <p:nvSpPr>
          <p:cNvPr id="3" name="Google Shape;58;p2">
            <a:extLst>
              <a:ext uri="{FF2B5EF4-FFF2-40B4-BE49-F238E27FC236}">
                <a16:creationId xmlns:a16="http://schemas.microsoft.com/office/drawing/2014/main" id="{375CCBB1-4BF4-41F3-F4DB-A3B89FC3A74E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DRI Program Goals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4A57789C-F256-B0D0-3F48-74B19BDF0EE5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39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B2AAD177-CD0B-3870-271E-C4E5563C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3E49F9-8FC7-4A38-C1F7-FF760C914BF2}"/>
              </a:ext>
            </a:extLst>
          </p:cNvPr>
          <p:cNvSpPr/>
          <p:nvPr/>
        </p:nvSpPr>
        <p:spPr>
          <a:xfrm>
            <a:off x="9593677" y="1585956"/>
            <a:ext cx="3883929" cy="505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39FB14-0049-1F6C-5643-E3CA10878178}"/>
              </a:ext>
            </a:extLst>
          </p:cNvPr>
          <p:cNvSpPr/>
          <p:nvPr/>
        </p:nvSpPr>
        <p:spPr>
          <a:xfrm>
            <a:off x="1084109" y="1655460"/>
            <a:ext cx="3993355" cy="50235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85517-F81B-0DE3-17D8-46F03D6FCF23}"/>
              </a:ext>
            </a:extLst>
          </p:cNvPr>
          <p:cNvSpPr/>
          <p:nvPr/>
        </p:nvSpPr>
        <p:spPr>
          <a:xfrm>
            <a:off x="5297035" y="1502616"/>
            <a:ext cx="4036329" cy="5176411"/>
          </a:xfrm>
          <a:prstGeom prst="rect">
            <a:avLst/>
          </a:prstGeom>
          <a:solidFill>
            <a:srgbClr val="68432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4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4B2D1-DB09-5576-0DD7-EF3E69CC6204}"/>
              </a:ext>
            </a:extLst>
          </p:cNvPr>
          <p:cNvSpPr txBox="1"/>
          <p:nvPr/>
        </p:nvSpPr>
        <p:spPr>
          <a:xfrm>
            <a:off x="2097062" y="2637592"/>
            <a:ext cx="204359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Karla" panose="020B0004030503030003" pitchFamily="34" charset="0"/>
                <a:ea typeface="Roboto Medium" panose="02000000000000000000" pitchFamily="2" charset="0"/>
              </a:rPr>
              <a:t>APPLY</a:t>
            </a:r>
          </a:p>
          <a:p>
            <a:pPr algn="ctr"/>
            <a:r>
              <a:rPr lang="en-US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July - December 2024  </a:t>
            </a:r>
            <a:endParaRPr lang="en-US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CA803-C242-54D0-D49E-9E44B2C05D82}"/>
              </a:ext>
            </a:extLst>
          </p:cNvPr>
          <p:cNvSpPr txBox="1"/>
          <p:nvPr/>
        </p:nvSpPr>
        <p:spPr>
          <a:xfrm>
            <a:off x="1208387" y="3429856"/>
            <a:ext cx="3744797" cy="30059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Communities work with respective BPs to prepare neighborhood proposals. </a:t>
            </a:r>
          </a:p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BPs submit up to two applications to NYC REDC.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Karla" panose="020B0004030503030003" pitchFamily="34" charset="0"/>
              <a:ea typeface="Roboto" panose="02000000000000000000" pitchFamily="2" charset="0"/>
              <a:cs typeface="Calibri"/>
            </a:endParaRPr>
          </a:p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REDC nominates community to the State.</a:t>
            </a:r>
          </a:p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State announces winners.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471A1-1E6C-37F1-395F-0600E3E82DD3}"/>
              </a:ext>
            </a:extLst>
          </p:cNvPr>
          <p:cNvSpPr txBox="1"/>
          <p:nvPr/>
        </p:nvSpPr>
        <p:spPr>
          <a:xfrm>
            <a:off x="5507743" y="2456904"/>
            <a:ext cx="365565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PLAN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April – November 2025</a:t>
            </a:r>
            <a:endParaRPr lang="en-US" dirty="0">
              <a:solidFill>
                <a:schemeClr val="bg1"/>
              </a:solidFill>
              <a:latin typeface="Karla" panose="020B0004030503030003" pitchFamily="34" charset="0"/>
              <a:ea typeface="Roboto Medium" panose="02000000000000000000" pitchFamily="2" charset="0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DE2A83-11FA-C4F9-A88C-4BE3ABE82B5C}"/>
              </a:ext>
            </a:extLst>
          </p:cNvPr>
          <p:cNvSpPr txBox="1"/>
          <p:nvPr/>
        </p:nvSpPr>
        <p:spPr>
          <a:xfrm>
            <a:off x="10632870" y="2637592"/>
            <a:ext cx="184672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Karla" panose="020B0004030503030003" pitchFamily="34" charset="0"/>
                <a:ea typeface="Roboto Medium" panose="02000000000000000000" pitchFamily="2" charset="0"/>
              </a:rPr>
              <a:t>IMPLEMENT</a:t>
            </a:r>
          </a:p>
          <a:p>
            <a:pPr algn="ctr"/>
            <a:r>
              <a:rPr lang="en-US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2026 - 2031</a:t>
            </a:r>
            <a:endParaRPr lang="en-US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  <a:cs typeface="Calibri"/>
            </a:endParaRPr>
          </a:p>
          <a:p>
            <a:pPr algn="ctr"/>
            <a:endParaRPr lang="en-US" dirty="0">
              <a:latin typeface="Karla" panose="020B0004030503030003" pitchFamily="34" charset="0"/>
              <a:ea typeface="Roboto Medium" panose="02000000000000000000" pitchFamily="2" charset="0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1CAC7D-BDA9-3061-CF1C-375DD9F27F14}"/>
              </a:ext>
            </a:extLst>
          </p:cNvPr>
          <p:cNvSpPr txBox="1"/>
          <p:nvPr/>
        </p:nvSpPr>
        <p:spPr>
          <a:xfrm>
            <a:off x="5431912" y="3467513"/>
            <a:ext cx="3766574" cy="30077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2F2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Local Planning Committees are established.</a:t>
            </a:r>
          </a:p>
          <a:p>
            <a:pPr marL="45720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2F2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Community vision and goals are refined.</a:t>
            </a:r>
          </a:p>
          <a:p>
            <a:pPr marL="45720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2F2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Projects are identified and refined.</a:t>
            </a:r>
          </a:p>
          <a:p>
            <a:pPr marL="45720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2F2"/>
                </a:solidFill>
                <a:latin typeface="Karla" panose="020B0004030503030003" pitchFamily="34" charset="0"/>
                <a:ea typeface="Roboto" panose="02000000000000000000" pitchFamily="2" charset="0"/>
              </a:rPr>
              <a:t>LPC recommends projects to State.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E8F1D-B4FA-5005-8E0D-6020A96F4C16}"/>
              </a:ext>
            </a:extLst>
          </p:cNvPr>
          <p:cNvSpPr txBox="1"/>
          <p:nvPr/>
        </p:nvSpPr>
        <p:spPr>
          <a:xfrm>
            <a:off x="9692839" y="3429856"/>
            <a:ext cx="3731011" cy="30077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Final SIPs submitted to the State.</a:t>
            </a:r>
          </a:p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Following review State announces which Priority Projects are funded.</a:t>
            </a:r>
          </a:p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State executes individual  project contracts.</a:t>
            </a:r>
          </a:p>
          <a:p>
            <a:pPr marL="4572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Karla" panose="020B0004030503030003" pitchFamily="34" charset="0"/>
                <a:ea typeface="Roboto" panose="02000000000000000000" pitchFamily="2" charset="0"/>
              </a:rPr>
              <a:t>Project Implementation within five-year window.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3010D7-E4E1-EB86-1BB3-9BE4BFA2856D}"/>
              </a:ext>
            </a:extLst>
          </p:cNvPr>
          <p:cNvSpPr txBox="1"/>
          <p:nvPr/>
        </p:nvSpPr>
        <p:spPr>
          <a:xfrm>
            <a:off x="5257021" y="6792885"/>
            <a:ext cx="38473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</a:rPr>
              <a:t>OUR FOCUS IS HERE!</a:t>
            </a:r>
          </a:p>
        </p:txBody>
      </p:sp>
      <p:pic>
        <p:nvPicPr>
          <p:cNvPr id="30" name="Picture 21">
            <a:extLst>
              <a:ext uri="{FF2B5EF4-FFF2-40B4-BE49-F238E27FC236}">
                <a16:creationId xmlns:a16="http://schemas.microsoft.com/office/drawing/2014/main" id="{6BDB21F1-8B6C-2996-8472-E3963D50A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301" y="1686110"/>
            <a:ext cx="752355" cy="757297"/>
          </a:xfrm>
          <a:prstGeom prst="rect">
            <a:avLst/>
          </a:prstGeom>
        </p:spPr>
      </p:pic>
      <p:pic>
        <p:nvPicPr>
          <p:cNvPr id="31" name="Picture 29">
            <a:extLst>
              <a:ext uri="{FF2B5EF4-FFF2-40B4-BE49-F238E27FC236}">
                <a16:creationId xmlns:a16="http://schemas.microsoft.com/office/drawing/2014/main" id="{EE7671E2-D77E-05AD-0427-7CA6EEFA7B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548" y="1786562"/>
            <a:ext cx="780269" cy="800276"/>
          </a:xfrm>
          <a:prstGeom prst="rect">
            <a:avLst/>
          </a:prstGeom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AD06BAFC-88BE-7F3B-CF42-71B93949BE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599" y="1800569"/>
            <a:ext cx="1211741" cy="838898"/>
          </a:xfrm>
          <a:prstGeom prst="rect">
            <a:avLst/>
          </a:prstGeom>
        </p:spPr>
      </p:pic>
      <p:sp>
        <p:nvSpPr>
          <p:cNvPr id="5" name="Google Shape;58;p2">
            <a:extLst>
              <a:ext uri="{FF2B5EF4-FFF2-40B4-BE49-F238E27FC236}">
                <a16:creationId xmlns:a16="http://schemas.microsoft.com/office/drawing/2014/main" id="{DA9B552F-AF8B-7E2D-8093-73B4692F8CB2}"/>
              </a:ext>
            </a:extLst>
          </p:cNvPr>
          <p:cNvSpPr txBox="1"/>
          <p:nvPr/>
        </p:nvSpPr>
        <p:spPr>
          <a:xfrm>
            <a:off x="303600" y="286077"/>
            <a:ext cx="118024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684328"/>
                </a:solidFill>
                <a:latin typeface="Karla" panose="020B0004030503030003" pitchFamily="34" charset="0"/>
                <a:ea typeface="Roboto Medium" panose="02000000000000000000" pitchFamily="2" charset="0"/>
                <a:sym typeface="Roboto"/>
              </a:rPr>
              <a:t>DRI Process</a:t>
            </a:r>
            <a:endParaRPr lang="en-US" sz="4000" dirty="0">
              <a:solidFill>
                <a:srgbClr val="684328"/>
              </a:solidFill>
              <a:latin typeface="Karla" panose="020B0004030503030003" pitchFamily="34" charset="0"/>
              <a:ea typeface="Roboto Medium" panose="02000000000000000000" pitchFamily="2" charset="0"/>
            </a:endParaRP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5287221C-B6B0-4423-B2B0-BF8F55CFE2FC}"/>
              </a:ext>
            </a:extLst>
          </p:cNvPr>
          <p:cNvSpPr/>
          <p:nvPr/>
        </p:nvSpPr>
        <p:spPr>
          <a:xfrm flipV="1">
            <a:off x="384628" y="993923"/>
            <a:ext cx="13846629" cy="0"/>
          </a:xfrm>
          <a:prstGeom prst="line">
            <a:avLst/>
          </a:prstGeom>
          <a:ln w="9525">
            <a:solidFill>
              <a:srgbClr val="684328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6528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25381</TotalTime>
  <Words>2490</Words>
  <Application>Microsoft Macintosh PowerPoint</Application>
  <PresentationFormat>Custom</PresentationFormat>
  <Paragraphs>615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Arial</vt:lpstr>
      <vt:lpstr>Calibri</vt:lpstr>
      <vt:lpstr>Karla</vt:lpstr>
      <vt:lpstr>Karla ExtraBold</vt:lpstr>
      <vt:lpstr>Karla Light</vt:lpstr>
      <vt:lpstr>Karla Medium</vt:lpstr>
      <vt:lpstr>Karla Regular</vt:lpstr>
      <vt:lpstr>Karla SemiBold</vt:lpstr>
      <vt:lpstr>Roboto</vt:lpstr>
      <vt:lpstr>Roboto Light</vt:lpstr>
      <vt:lpstr>Roboto Medium</vt:lpstr>
      <vt:lpstr>Roboto Slab Medium</vt:lpstr>
      <vt:lpstr>Source Sans Pro</vt:lpstr>
      <vt:lpstr>System Font Regular</vt:lpstr>
      <vt:lpstr>Wingdings</vt:lpstr>
      <vt:lpstr>1_Custom Design</vt:lpstr>
      <vt:lpstr>2_Custom Design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Harman</dc:creator>
  <cp:lastModifiedBy>MUD Workshop</cp:lastModifiedBy>
  <cp:revision>304</cp:revision>
  <dcterms:created xsi:type="dcterms:W3CDTF">2023-05-01T18:56:21Z</dcterms:created>
  <dcterms:modified xsi:type="dcterms:W3CDTF">2025-07-12T01:05:31Z</dcterms:modified>
</cp:coreProperties>
</file>